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6"/>
  </p:sldMasterIdLst>
  <p:notesMasterIdLst>
    <p:notesMasterId r:id="rId17"/>
  </p:notesMasterIdLst>
  <p:handoutMasterIdLst>
    <p:handoutMasterId r:id="rId18"/>
  </p:handoutMasterIdLst>
  <p:sldIdLst>
    <p:sldId id="256" r:id="rId7"/>
    <p:sldId id="36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b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b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b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b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669EFBF-DEC9-4A6D-8142-7E22F13E1E3F}">
          <p14:sldIdLst>
            <p14:sldId id="256"/>
            <p14:sldId id="366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97">
          <p15:clr>
            <a:srgbClr val="A4A3A4"/>
          </p15:clr>
        </p15:guide>
        <p15:guide id="2" orient="horz" pos="1163">
          <p15:clr>
            <a:srgbClr val="A4A3A4"/>
          </p15:clr>
        </p15:guide>
        <p15:guide id="3" pos="3696">
          <p15:clr>
            <a:srgbClr val="A4A3A4"/>
          </p15:clr>
        </p15:guide>
        <p15:guide id="4" pos="4921">
          <p15:clr>
            <a:srgbClr val="A4A3A4"/>
          </p15:clr>
        </p15:guide>
        <p15:guide id="5" pos="839">
          <p15:clr>
            <a:srgbClr val="A4A3A4"/>
          </p15:clr>
        </p15:guide>
        <p15:guide id="6" pos="1474">
          <p15:clr>
            <a:srgbClr val="A4A3A4"/>
          </p15:clr>
        </p15:guide>
        <p15:guide id="7" pos="5012">
          <p15:clr>
            <a:srgbClr val="A4A3A4"/>
          </p15:clr>
        </p15:guide>
        <p15:guide id="8" pos="7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228"/>
    <a:srgbClr val="01BCFF"/>
    <a:srgbClr val="FFFF66"/>
    <a:srgbClr val="FF5050"/>
    <a:srgbClr val="FFC000"/>
    <a:srgbClr val="F8429D"/>
    <a:srgbClr val="199EDE"/>
    <a:srgbClr val="4C5360"/>
    <a:srgbClr val="BFCBD3"/>
    <a:srgbClr val="DFE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6667" autoAdjust="0"/>
  </p:normalViewPr>
  <p:slideViewPr>
    <p:cSldViewPr snapToGrid="0">
      <p:cViewPr varScale="1">
        <p:scale>
          <a:sx n="85" d="100"/>
          <a:sy n="85" d="100"/>
        </p:scale>
        <p:origin x="821" y="58"/>
      </p:cViewPr>
      <p:guideLst>
        <p:guide orient="horz" pos="3197"/>
        <p:guide orient="horz" pos="1163"/>
        <p:guide pos="3696"/>
        <p:guide pos="4921"/>
        <p:guide pos="839"/>
        <p:guide pos="1474"/>
        <p:guide pos="5012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-3570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43637-24F7-47F3-AD4C-5D20B37590E8}" type="datetimeFigureOut">
              <a:rPr lang="ru-RU" smtClean="0"/>
              <a:pPr/>
              <a:t>26.02.2020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6A530-CA85-4999-A6E5-FB920D45E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942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764B6E3-8757-4766-AC4E-B7A358FEED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218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254C1-82DD-479F-A67C-9419D9082164}" type="slidenum">
              <a:rPr lang="ru-RU" altLang="ru-RU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ru-RU" alt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83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4B6E3-8757-4766-AC4E-B7A358FEED74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460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4B6E3-8757-4766-AC4E-B7A358FEED74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0162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4B6E3-8757-4766-AC4E-B7A358FEED74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322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76935" y="3550921"/>
            <a:ext cx="7352665" cy="1958340"/>
          </a:xfrm>
        </p:spPr>
        <p:txBody>
          <a:bodyPr/>
          <a:lstStyle>
            <a:lvl1pPr>
              <a:defRPr sz="4400">
                <a:solidFill>
                  <a:srgbClr val="2F333B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876300" y="5624196"/>
            <a:ext cx="7368540" cy="349885"/>
          </a:xfrm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/>
          </p:nvPr>
        </p:nvSpPr>
        <p:spPr>
          <a:xfrm>
            <a:off x="876300" y="5974717"/>
            <a:ext cx="7383780" cy="479425"/>
          </a:xfrm>
        </p:spPr>
        <p:txBody>
          <a:bodyPr/>
          <a:lstStyle>
            <a:lvl1pPr>
              <a:buNone/>
              <a:defRPr sz="12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5" name="Picture 2" descr="D:\Users\maykova.nataliya\Desktop\rom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6148" y="195897"/>
            <a:ext cx="794353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929640" y="1628776"/>
            <a:ext cx="7954010" cy="4817745"/>
          </a:xfrm>
        </p:spPr>
        <p:txBody>
          <a:bodyPr/>
          <a:lstStyle/>
          <a:p>
            <a:pPr lvl="0"/>
            <a:r>
              <a:rPr lang="ru-RU" noProof="0" dirty="0" smtClean="0"/>
              <a:t>Вставка диаграммы</a:t>
            </a:r>
          </a:p>
        </p:txBody>
      </p:sp>
    </p:spTree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ольник 12"/>
          <p:cNvSpPr>
            <a:spLocks noChangeArrowheads="1"/>
          </p:cNvSpPr>
          <p:nvPr userDrawn="1"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5" name="Picture 2" descr="D:\Users\maykova.nataliya\Desktop\rom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5" name="Picture 2" descr="D:\Users\maykova.nataliya\Desktop\rom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359" y="4406901"/>
            <a:ext cx="7519353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7741" y="2906713"/>
            <a:ext cx="7526972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6" name="Picture 2" descr="D:\Users\maykova.nataliya\Desktop\rom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1540" y="1628775"/>
            <a:ext cx="3823335" cy="40592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628775"/>
            <a:ext cx="3930650" cy="40592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8" name="Picture 2" descr="D:\Users\maykova.nataliya\Desktop\rom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9640" y="190819"/>
            <a:ext cx="77800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389382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387858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42205" y="1535113"/>
            <a:ext cx="379031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42207" y="2174875"/>
            <a:ext cx="38131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4" name="Picture 2" descr="D:\Users\maykova.nataliya\Desktop\rom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3" name="Picture 2" descr="D:\Users\maykova.nataliya\Desktop\rom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6" name="Picture 2" descr="D:\Users\maykova.nataliya\Desktop\rom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184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184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8184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7" name="Picture 2" descr="D:\Users\maykova.nataliya\Desktop\rom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34721" y="1636395"/>
            <a:ext cx="3690620" cy="40592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67277" y="1628775"/>
            <a:ext cx="4016375" cy="1952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867277" y="3733800"/>
            <a:ext cx="4016375" cy="19542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926148" y="195897"/>
            <a:ext cx="794353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rgbClr val="EEF1F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1628775"/>
            <a:ext cx="7880350" cy="405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25513" y="195263"/>
            <a:ext cx="78914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</p:sldLayoutIdLst>
  <p:transition>
    <p:cover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2F333B"/>
          </a:solidFill>
          <a:latin typeface="Calibri Light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2F333B"/>
          </a:solidFill>
          <a:latin typeface="Calibri Light" pitchFamily="34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2F333B"/>
          </a:solidFill>
          <a:latin typeface="Calibri Light" pitchFamily="34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2F333B"/>
          </a:solidFill>
          <a:latin typeface="Calibri Light" pitchFamily="34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2F333B"/>
          </a:solidFill>
          <a:latin typeface="Calibri Light" pitchFamily="34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276225" indent="-276225" algn="l" rtl="0" fontAlgn="base">
        <a:spcBef>
          <a:spcPct val="0"/>
        </a:spcBef>
        <a:spcAft>
          <a:spcPct val="30000"/>
        </a:spcAft>
        <a:buClr>
          <a:srgbClr val="199EDE"/>
        </a:buClr>
        <a:buSzPct val="80000"/>
        <a:buFont typeface="Arial" pitchFamily="34" charset="0"/>
        <a:buChar char="•"/>
        <a:defRPr>
          <a:solidFill>
            <a:srgbClr val="2F333B"/>
          </a:solidFill>
          <a:latin typeface="Calibri" pitchFamily="34" charset="0"/>
          <a:ea typeface="+mn-ea"/>
          <a:cs typeface="+mn-cs"/>
        </a:defRPr>
      </a:lvl1pPr>
      <a:lvl2pPr marL="530225" indent="-252413" algn="l" rtl="0" fontAlgn="base">
        <a:spcBef>
          <a:spcPct val="0"/>
        </a:spcBef>
        <a:spcAft>
          <a:spcPct val="30000"/>
        </a:spcAft>
        <a:buClr>
          <a:srgbClr val="199EDE"/>
        </a:buClr>
        <a:buSzPct val="80000"/>
        <a:buFont typeface="Wingdings" pitchFamily="2" charset="2"/>
        <a:buChar char="§"/>
        <a:defRPr>
          <a:solidFill>
            <a:srgbClr val="2F333B"/>
          </a:solidFill>
          <a:latin typeface="Calibri" pitchFamily="34" charset="0"/>
          <a:cs typeface="+mn-cs"/>
        </a:defRPr>
      </a:lvl2pPr>
      <a:lvl3pPr marL="808038" indent="-276225" algn="l" rtl="0" fontAlgn="base">
        <a:spcBef>
          <a:spcPct val="0"/>
        </a:spcBef>
        <a:spcAft>
          <a:spcPct val="30000"/>
        </a:spcAft>
        <a:buClr>
          <a:srgbClr val="199EDE"/>
        </a:buClr>
        <a:buSzPct val="80000"/>
        <a:buFont typeface="Courier New" pitchFamily="49" charset="0"/>
        <a:buChar char="o"/>
        <a:defRPr>
          <a:solidFill>
            <a:srgbClr val="2F333B"/>
          </a:solidFill>
          <a:latin typeface="Calibri" pitchFamily="34" charset="0"/>
          <a:cs typeface="+mn-cs"/>
        </a:defRPr>
      </a:lvl3pPr>
      <a:lvl4pPr marL="1062038" indent="-252413" algn="l" rtl="0" fontAlgn="base">
        <a:spcBef>
          <a:spcPct val="0"/>
        </a:spcBef>
        <a:spcAft>
          <a:spcPct val="30000"/>
        </a:spcAft>
        <a:buClr>
          <a:srgbClr val="199EDE"/>
        </a:buClr>
        <a:buSzPct val="80000"/>
        <a:buFont typeface="Arial" pitchFamily="34" charset="0"/>
        <a:buChar char="•"/>
        <a:defRPr>
          <a:solidFill>
            <a:srgbClr val="2F333B"/>
          </a:solidFill>
          <a:latin typeface="Calibri" pitchFamily="34" charset="0"/>
          <a:cs typeface="+mn-cs"/>
        </a:defRPr>
      </a:lvl4pPr>
      <a:lvl5pPr marL="1347788" indent="-284163" algn="l" rtl="0" fontAlgn="base">
        <a:spcBef>
          <a:spcPct val="0"/>
        </a:spcBef>
        <a:spcAft>
          <a:spcPct val="30000"/>
        </a:spcAft>
        <a:buClr>
          <a:srgbClr val="199EDE"/>
        </a:buClr>
        <a:buSzPct val="80000"/>
        <a:buFont typeface="Arial" pitchFamily="34" charset="0"/>
        <a:buChar char="•"/>
        <a:defRPr>
          <a:solidFill>
            <a:srgbClr val="2F333B"/>
          </a:solidFill>
          <a:latin typeface="Calibri" pitchFamily="34" charset="0"/>
          <a:cs typeface="+mn-cs"/>
        </a:defRPr>
      </a:lvl5pPr>
      <a:lvl6pPr marL="1804988" indent="-284163" algn="l" rtl="0" eaLnBrk="1" fontAlgn="base" hangingPunct="1">
        <a:spcBef>
          <a:spcPct val="0"/>
        </a:spcBef>
        <a:spcAft>
          <a:spcPct val="30000"/>
        </a:spcAft>
        <a:buSzPct val="80000"/>
        <a:buBlip>
          <a:blip r:embed="rId12"/>
        </a:buBlip>
        <a:defRPr>
          <a:solidFill>
            <a:schemeClr val="tx1"/>
          </a:solidFill>
          <a:latin typeface="+mn-lt"/>
          <a:cs typeface="+mn-cs"/>
        </a:defRPr>
      </a:lvl6pPr>
      <a:lvl7pPr marL="2262188" indent="-284163" algn="l" rtl="0" eaLnBrk="1" fontAlgn="base" hangingPunct="1">
        <a:spcBef>
          <a:spcPct val="0"/>
        </a:spcBef>
        <a:spcAft>
          <a:spcPct val="30000"/>
        </a:spcAft>
        <a:buSzPct val="80000"/>
        <a:buBlip>
          <a:blip r:embed="rId12"/>
        </a:buBlip>
        <a:defRPr>
          <a:solidFill>
            <a:schemeClr val="tx1"/>
          </a:solidFill>
          <a:latin typeface="+mn-lt"/>
          <a:cs typeface="+mn-cs"/>
        </a:defRPr>
      </a:lvl7pPr>
      <a:lvl8pPr marL="2719388" indent="-284163" algn="l" rtl="0" eaLnBrk="1" fontAlgn="base" hangingPunct="1">
        <a:spcBef>
          <a:spcPct val="0"/>
        </a:spcBef>
        <a:spcAft>
          <a:spcPct val="30000"/>
        </a:spcAft>
        <a:buSzPct val="80000"/>
        <a:buBlip>
          <a:blip r:embed="rId12"/>
        </a:buBlip>
        <a:defRPr>
          <a:solidFill>
            <a:schemeClr val="tx1"/>
          </a:solidFill>
          <a:latin typeface="+mn-lt"/>
          <a:cs typeface="+mn-cs"/>
        </a:defRPr>
      </a:lvl8pPr>
      <a:lvl9pPr marL="3176588" indent="-284163" algn="l" rtl="0" eaLnBrk="1" fontAlgn="base" hangingPunct="1">
        <a:spcBef>
          <a:spcPct val="0"/>
        </a:spcBef>
        <a:spcAft>
          <a:spcPct val="30000"/>
        </a:spcAft>
        <a:buSzPct val="80000"/>
        <a:buBlip>
          <a:blip r:embed="rId12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tr.ru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join.skype.com/invite/e9TrrO9snLH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tr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tr.ru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join.skype.com/invite/e9TrrO9snLH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tr.ru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join.skype.com/invite/e9TrrO9snLH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0"/>
          <p:cNvSpPr>
            <a:spLocks noGrp="1" noChangeArrowheads="1"/>
          </p:cNvSpPr>
          <p:nvPr>
            <p:ph type="title"/>
          </p:nvPr>
        </p:nvSpPr>
        <p:spPr>
          <a:xfrm>
            <a:off x="477193" y="3162300"/>
            <a:ext cx="8424299" cy="3352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5400" dirty="0">
                <a:latin typeface="Calibri" pitchFamily="34" charset="0"/>
              </a:rPr>
              <a:t>Информация для </a:t>
            </a:r>
            <a:r>
              <a:rPr lang="ru-RU" altLang="ru-RU" sz="5400" dirty="0" smtClean="0">
                <a:latin typeface="Calibri" pitchFamily="34" charset="0"/>
              </a:rPr>
              <a:t>студентов учебных заведений.</a:t>
            </a:r>
            <a:endParaRPr lang="ru-RU" altLang="ru-RU" sz="5400" dirty="0">
              <a:latin typeface="Calibri" pitchFamily="34" charset="0"/>
            </a:endParaRPr>
          </a:p>
        </p:txBody>
      </p:sp>
      <p:sp>
        <p:nvSpPr>
          <p:cNvPr id="11267" name="Text Box 54"/>
          <p:cNvSpPr txBox="1">
            <a:spLocks noChangeArrowheads="1"/>
          </p:cNvSpPr>
          <p:nvPr/>
        </p:nvSpPr>
        <p:spPr bwMode="auto">
          <a:xfrm>
            <a:off x="1357024" y="5827713"/>
            <a:ext cx="184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endParaRPr lang="ru-RU" alt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5"/>
            <a:ext cx="9144000" cy="3587469"/>
          </a:xfrm>
          <a:prstGeom prst="rect">
            <a:avLst/>
          </a:prstGeo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 txBox="1">
            <a:spLocks noChangeArrowheads="1"/>
          </p:cNvSpPr>
          <p:nvPr/>
        </p:nvSpPr>
        <p:spPr bwMode="auto">
          <a:xfrm>
            <a:off x="2101936" y="-130509"/>
            <a:ext cx="62357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endParaRPr lang="ru-RU" altLang="ru-RU" sz="3600" b="0" kern="0" dirty="0">
              <a:solidFill>
                <a:srgbClr val="199EDE"/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12" name="Picture 2" descr="D:\Users\maykova.nataliya\Desktop\r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Овал 27"/>
          <p:cNvSpPr/>
          <p:nvPr/>
        </p:nvSpPr>
        <p:spPr bwMode="auto">
          <a:xfrm>
            <a:off x="868453" y="35430"/>
            <a:ext cx="1095555" cy="1095555"/>
          </a:xfrm>
          <a:prstGeom prst="ellipse">
            <a:avLst/>
          </a:prstGeom>
          <a:solidFill>
            <a:srgbClr val="DFE5E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" name="Picture 41" descr="D:\Users\maykova.nataliya\Desktop\11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>
            <a:lum bright="-50000"/>
          </a:blip>
          <a:stretch>
            <a:fillRect/>
          </a:stretch>
        </p:blipFill>
        <p:spPr bwMode="auto">
          <a:xfrm>
            <a:off x="91311" y="2613263"/>
            <a:ext cx="319181" cy="319181"/>
          </a:xfrm>
          <a:prstGeom prst="rect">
            <a:avLst/>
          </a:prstGeom>
          <a:noFill/>
        </p:spPr>
      </p:pic>
      <p:pic>
        <p:nvPicPr>
          <p:cNvPr id="43" name="Picture 43" descr="D:\Users\maykova.nataliya\Desktop\22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1311" y="3302596"/>
            <a:ext cx="319181" cy="319181"/>
          </a:xfrm>
          <a:prstGeom prst="rect">
            <a:avLst/>
          </a:prstGeom>
          <a:noFill/>
        </p:spPr>
      </p:pic>
      <p:pic>
        <p:nvPicPr>
          <p:cNvPr id="45" name="Picture 44" descr="D:\Users\maykova.nataliya\Desktop\444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 cstate="print">
            <a:lum bright="-50000"/>
          </a:blip>
          <a:stretch>
            <a:fillRect/>
          </a:stretch>
        </p:blipFill>
        <p:spPr bwMode="auto">
          <a:xfrm>
            <a:off x="91311" y="4010140"/>
            <a:ext cx="319181" cy="31918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7974" y="72093"/>
            <a:ext cx="667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4"/>
                </a:solidFill>
              </a:rPr>
              <a:t>Информация по вакансиям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7516" y="600141"/>
            <a:ext cx="4639058" cy="6156793"/>
          </a:xfrm>
          <a:prstGeom prst="rect">
            <a:avLst/>
          </a:prstGeom>
          <a:solidFill>
            <a:srgbClr val="FFFFFF"/>
          </a:solidFill>
          <a:ln w="9525">
            <a:solidFill>
              <a:srgbClr val="FF5C0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b="0" dirty="0">
                <a:solidFill>
                  <a:schemeClr val="tx1"/>
                </a:solidFill>
              </a:rPr>
              <a:t>Инженер по </a:t>
            </a:r>
            <a:r>
              <a:rPr lang="ru-RU" sz="1200" b="0" dirty="0" smtClean="0">
                <a:solidFill>
                  <a:schemeClr val="tx1"/>
                </a:solidFill>
              </a:rPr>
              <a:t>тестированию</a:t>
            </a:r>
            <a:endParaRPr lang="en-US" sz="1200" b="0" dirty="0" smtClean="0">
              <a:solidFill>
                <a:schemeClr val="tx1"/>
              </a:solidFill>
            </a:endParaRPr>
          </a:p>
          <a:p>
            <a:pPr algn="ctr"/>
            <a:endParaRPr lang="ru-RU" sz="1200" b="0" dirty="0">
              <a:solidFill>
                <a:schemeClr val="tx1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Обязанности:</a:t>
            </a: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Тестирование нового функционала, регрессионное тестирование, тестирование исправлений ошибок</a:t>
            </a: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1200" b="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ru-RU" sz="12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Регистрация дефектов</a:t>
            </a: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1200" b="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ru-RU" sz="12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Разработка автоматизированных тестов</a:t>
            </a: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1200" b="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ru-RU" sz="12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Разработка тестовой и пользовательской документации</a:t>
            </a: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1200" b="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endParaRPr lang="ru-RU" sz="12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0" indent="-22860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Участие в презентациях и показах.</a:t>
            </a:r>
          </a:p>
          <a:p>
            <a:endParaRPr lang="ru-RU" sz="1200" b="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75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</a:rPr>
              <a:t>Требования: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Опыт </a:t>
            </a: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работы</a:t>
            </a:r>
            <a:r>
              <a:rPr lang="en-US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 </a:t>
            </a: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сфере – информационные технологии, тестирование, разработка, сопровождение, продолжительностью – минимум 1 год</a:t>
            </a: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1200" b="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ru-RU" sz="12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Знание </a:t>
            </a:r>
            <a:r>
              <a:rPr lang="ru-RU" sz="1200" b="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Windows</a:t>
            </a: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ru-RU" sz="1200" b="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ru-RU" sz="1200" b="0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Excel</a:t>
            </a: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на уровне пользователя</a:t>
            </a: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1200" b="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ru-RU" sz="12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Знание основ SQL</a:t>
            </a:r>
            <a:r>
              <a:rPr 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en-US" sz="1200" b="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ru-RU" sz="12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Аналитический </a:t>
            </a:r>
            <a:r>
              <a:rPr lang="ru-RU" alt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склад ума</a:t>
            </a:r>
            <a:r>
              <a:rPr lang="ru-RU" alt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;</a:t>
            </a:r>
            <a:endParaRPr lang="en-US" altLang="ru-RU" sz="1200" b="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/>
            <a:endParaRPr lang="ru-RU" altLang="ru-RU" sz="12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Ответственность, пунктуальность, вежливость, умение работать в команде</a:t>
            </a:r>
            <a:r>
              <a:rPr lang="ru-RU" alt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;</a:t>
            </a:r>
            <a:endParaRPr lang="en-US" altLang="ru-RU" sz="1200" b="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/>
            <a:endParaRPr lang="ru-RU" altLang="ru-RU" sz="12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Быстрая </a:t>
            </a:r>
            <a:r>
              <a:rPr lang="ru-RU" altLang="ru-RU" sz="1200" b="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обучаемость и стремление к профессиональному росту.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86575" y="1180966"/>
            <a:ext cx="353315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4"/>
                </a:solidFill>
                <a:latin typeface="Calibri Light" panose="020F0302020204030204" pitchFamily="34" charset="0"/>
              </a:rPr>
              <a:t>Общие условия оформления на </a:t>
            </a:r>
            <a:r>
              <a:rPr lang="ru-RU" sz="140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работу</a:t>
            </a:r>
            <a:endParaRPr lang="ru-RU" sz="140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Оформление по ТК РФ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Белая </a:t>
            </a: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заработная 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плата от </a:t>
            </a:r>
            <a:r>
              <a:rPr lang="en-US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25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 до 4</a:t>
            </a:r>
            <a:r>
              <a:rPr lang="en-US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0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 </a:t>
            </a:r>
            <a:r>
              <a:rPr lang="ru-RU" sz="1400" b="0" dirty="0" err="1" smtClean="0">
                <a:solidFill>
                  <a:schemeClr val="accent4"/>
                </a:solidFill>
                <a:latin typeface="Calibri Light" panose="020F0302020204030204" pitchFamily="34" charset="0"/>
              </a:rPr>
              <a:t>т.р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. на руки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Испытательный срок 3 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месяца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Бесплатное обучение и тестирование на период испытательного срока куратором проекта</a:t>
            </a:r>
            <a:endParaRPr lang="ru-RU" sz="14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Социальный </a:t>
            </a: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пакет + расширенный социальный пакет через год работы: оплата фитнеса, курсов, отдыха, проезда и прочее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Возможность удаленной работы (</a:t>
            </a:r>
            <a:r>
              <a:rPr lang="en-US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home—office)</a:t>
            </a:r>
            <a:endParaRPr lang="ru-RU" sz="1400" b="0" dirty="0" smtClean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Предоставление оборудования для работы (ПК/ноутбук, наушники)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483849" y="5084148"/>
            <a:ext cx="33358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Контактная информация</a:t>
            </a:r>
            <a:r>
              <a:rPr lang="ru-RU" sz="16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:</a:t>
            </a:r>
            <a:r>
              <a:rPr lang="en-US" sz="16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 </a:t>
            </a:r>
          </a:p>
          <a:p>
            <a:r>
              <a:rPr lang="ru-RU" sz="1050" dirty="0">
                <a:solidFill>
                  <a:schemeClr val="tx1"/>
                </a:solidFill>
                <a:latin typeface="+mj-lt"/>
              </a:rPr>
              <a:t>Кондратьев Александр –  Производственный директор</a:t>
            </a:r>
          </a:p>
          <a:p>
            <a:r>
              <a:rPr lang="ru-RU" sz="1050" dirty="0">
                <a:solidFill>
                  <a:schemeClr val="tx1"/>
                </a:solidFill>
              </a:rPr>
              <a:t> </a:t>
            </a:r>
          </a:p>
          <a:p>
            <a:r>
              <a:rPr lang="ru-RU" sz="1050" dirty="0">
                <a:solidFill>
                  <a:schemeClr val="tx1"/>
                </a:solidFill>
              </a:rPr>
              <a:t>Моб.: +7 (903) 345-71-88</a:t>
            </a:r>
          </a:p>
          <a:p>
            <a:r>
              <a:rPr lang="ru-RU" sz="1050" dirty="0" err="1">
                <a:solidFill>
                  <a:schemeClr val="tx1"/>
                </a:solidFill>
              </a:rPr>
              <a:t>Skype</a:t>
            </a:r>
            <a:r>
              <a:rPr lang="ru-RU" sz="1050" dirty="0">
                <a:solidFill>
                  <a:schemeClr val="tx1"/>
                </a:solidFill>
              </a:rPr>
              <a:t>: </a:t>
            </a:r>
            <a:r>
              <a:rPr lang="en-US" sz="1050" u="sng" dirty="0" err="1">
                <a:solidFill>
                  <a:schemeClr val="tx1">
                    <a:lumMod val="75000"/>
                  </a:schemeClr>
                </a:solidFill>
              </a:rPr>
              <a:t>ales_kaa</a:t>
            </a:r>
            <a:endParaRPr lang="en-US" sz="1050" u="sng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sz="1050" b="0" dirty="0"/>
              <a:t>             </a:t>
            </a:r>
            <a:r>
              <a:rPr lang="en-US" sz="1050" b="0" dirty="0">
                <a:solidFill>
                  <a:schemeClr val="accent4"/>
                </a:solidFill>
                <a:hlinkClick r:id="rId7"/>
              </a:rPr>
              <a:t>https://join.skype.com/invite/e9TrrO9snLHk</a:t>
            </a:r>
            <a:endParaRPr lang="en-US" sz="1050" b="0" dirty="0">
              <a:solidFill>
                <a:schemeClr val="accent4"/>
              </a:solidFill>
            </a:endParaRPr>
          </a:p>
          <a:p>
            <a:endParaRPr lang="en-US" sz="1050" b="0" dirty="0">
              <a:solidFill>
                <a:schemeClr val="accent4"/>
              </a:solidFill>
            </a:endParaRPr>
          </a:p>
          <a:p>
            <a:r>
              <a:rPr lang="ru-RU" sz="1050" u="sng" dirty="0">
                <a:hlinkClick r:id="rId8"/>
              </a:rPr>
              <a:t>www.otr.ru</a:t>
            </a:r>
            <a:endParaRPr lang="ru-RU" sz="16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570216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 txBox="1">
            <a:spLocks noChangeArrowheads="1"/>
          </p:cNvSpPr>
          <p:nvPr/>
        </p:nvSpPr>
        <p:spPr bwMode="auto">
          <a:xfrm>
            <a:off x="2193385" y="273294"/>
            <a:ext cx="62357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altLang="ru-RU" sz="3600" kern="0" dirty="0" smtClean="0">
                <a:solidFill>
                  <a:srgbClr val="2F333B"/>
                </a:solidFill>
                <a:latin typeface="Calibri Light" pitchFamily="34" charset="0"/>
              </a:rPr>
              <a:t>Информация о компании</a:t>
            </a:r>
            <a:endParaRPr lang="ru-RU" altLang="ru-RU" sz="3600" kern="0" dirty="0">
              <a:solidFill>
                <a:srgbClr val="199EDE"/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12" name="Picture 2" descr="D:\Users\maykova.nataliya\Desktop\r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509588" y="1531357"/>
            <a:ext cx="858118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1600" dirty="0">
                <a:solidFill>
                  <a:srgbClr val="000000"/>
                </a:solidFill>
                <a:latin typeface="Calibri Light" pitchFamily="34" charset="0"/>
              </a:rPr>
              <a:t>Год основания – 2000 г</a:t>
            </a:r>
            <a:r>
              <a:rPr lang="ru-RU" sz="1600" dirty="0" smtClean="0">
                <a:solidFill>
                  <a:srgbClr val="000000"/>
                </a:solidFill>
                <a:latin typeface="Calibri Light" pitchFamily="34" charset="0"/>
              </a:rPr>
              <a:t>.</a:t>
            </a:r>
          </a:p>
          <a:p>
            <a:endParaRPr lang="ru-RU" sz="1600" dirty="0">
              <a:solidFill>
                <a:srgbClr val="000000"/>
              </a:solidFill>
              <a:latin typeface="Calibri Light" pitchFamily="34" charset="0"/>
            </a:endParaRPr>
          </a:p>
          <a:p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В компании работает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</a:rPr>
              <a:t>около 1500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сотрудников. </a:t>
            </a:r>
            <a:endParaRPr lang="ru-RU" sz="1600" b="0" dirty="0" smtClean="0">
              <a:solidFill>
                <a:srgbClr val="000000"/>
              </a:solidFill>
              <a:latin typeface="Calibri Light" pitchFamily="34" charset="0"/>
            </a:endParaRPr>
          </a:p>
          <a:p>
            <a:endParaRPr lang="ru-RU" sz="1600" b="0" dirty="0" smtClean="0">
              <a:solidFill>
                <a:srgbClr val="000000"/>
              </a:solidFill>
              <a:latin typeface="Calibri Light" pitchFamily="34" charset="0"/>
            </a:endParaRPr>
          </a:p>
          <a:p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</a:rPr>
              <a:t>Офисы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компании располагаются в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</a:rPr>
              <a:t>19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городах России и за рубежом: Москва, Санкт-Петербург, Чебоксары, </a:t>
            </a:r>
            <a:r>
              <a:rPr lang="ru-RU" sz="1600" b="0" smtClean="0">
                <a:solidFill>
                  <a:srgbClr val="000000"/>
                </a:solidFill>
                <a:latin typeface="Calibri Light" pitchFamily="34" charset="0"/>
              </a:rPr>
              <a:t>Йошкар-Ола, Пермь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, Челябинск, Томск, Омск, Волгоград, Ростов-на-Дону, Белгород, Иркутск, Хабаровск,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</a:rPr>
              <a:t>Красноярск,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Севастополь, Казань, Владимир, Нижний Новгород,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</a:rPr>
              <a:t>Минск, Пенза, Сочи.  Более чем в 50 городах России работают сотрудники на удаленной занятости.</a:t>
            </a: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  <a:p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Основное направление деятельности - реализации федеральных и региональных проектов по таким направлениям как электронные государственные и муниципальные услуги, управление финансами, бизнес-аналитика, ИТ-экспертиза, автоматизацией банковского сектора и предприятий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</a:rPr>
              <a:t>.</a:t>
            </a: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  <a:p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За время работы реализованы крупнейшие проекты в федеральном масштабе. </a:t>
            </a:r>
          </a:p>
          <a:p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Основные заказчики: Министерство экономического развития, Министерство государственного управления, информационных технологий и связи, Министерство образования и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</a:rPr>
              <a:t>науки, Департамент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информационных технологий города Москвы, МЧС РФ, МИД РФ, Федеральное Казначейство РФ, Пенсионный фонд РФ, Счетная палата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</a:rPr>
              <a:t>РФ, МФ РФ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</a:rPr>
              <a:t>и другие структуры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</a:rPr>
              <a:t>.</a:t>
            </a: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  <a:p>
            <a:r>
              <a:rPr lang="ru-RU" sz="1600" dirty="0">
                <a:solidFill>
                  <a:srgbClr val="000000"/>
                </a:solidFill>
                <a:latin typeface="Calibri Light" pitchFamily="34" charset="0"/>
              </a:rPr>
              <a:t>Сайт: </a:t>
            </a:r>
            <a:r>
              <a:rPr lang="en-US" sz="1600" dirty="0">
                <a:solidFill>
                  <a:srgbClr val="000000"/>
                </a:solidFill>
                <a:latin typeface="Calibri Light" pitchFamily="34" charset="0"/>
                <a:hlinkClick r:id="rId3"/>
              </a:rPr>
              <a:t>www</a:t>
            </a:r>
            <a:r>
              <a:rPr lang="ru-RU" sz="1600" dirty="0">
                <a:solidFill>
                  <a:srgbClr val="000000"/>
                </a:solidFill>
                <a:latin typeface="Calibri Light" pitchFamily="34" charset="0"/>
                <a:hlinkClick r:id="rId3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Calibri Light" pitchFamily="34" charset="0"/>
                <a:hlinkClick r:id="rId3"/>
              </a:rPr>
              <a:t>otr</a:t>
            </a:r>
            <a:r>
              <a:rPr lang="ru-RU" sz="1600" dirty="0">
                <a:solidFill>
                  <a:srgbClr val="000000"/>
                </a:solidFill>
                <a:latin typeface="Calibri Light" pitchFamily="34" charset="0"/>
                <a:hlinkClick r:id="rId3"/>
              </a:rPr>
              <a:t>.</a:t>
            </a:r>
            <a:r>
              <a:rPr lang="en-US" sz="1600" dirty="0" smtClean="0">
                <a:solidFill>
                  <a:srgbClr val="000000"/>
                </a:solidFill>
                <a:latin typeface="Calibri Light" pitchFamily="34" charset="0"/>
                <a:hlinkClick r:id="rId3"/>
              </a:rPr>
              <a:t>ru</a:t>
            </a:r>
            <a:r>
              <a:rPr lang="ru-RU" sz="1600" dirty="0" smtClean="0">
                <a:solidFill>
                  <a:srgbClr val="000000"/>
                </a:solidFill>
                <a:latin typeface="Calibri Light" pitchFamily="34" charset="0"/>
              </a:rPr>
              <a:t> </a:t>
            </a:r>
            <a:endParaRPr lang="ru-RU" sz="1600" dirty="0">
              <a:solidFill>
                <a:srgbClr val="000000"/>
              </a:solidFill>
              <a:latin typeface="Calibri Light" pitchFamily="34" charset="0"/>
            </a:endParaRP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1052423" y="232913"/>
            <a:ext cx="1095555" cy="1095555"/>
          </a:xfrm>
          <a:prstGeom prst="ellipse">
            <a:avLst/>
          </a:prstGeom>
          <a:solidFill>
            <a:srgbClr val="DFE5E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" name="Picture 41" descr="D:\Users\maykova.nataliya\Desktop\11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>
            <a:lum bright="-50000"/>
          </a:blip>
          <a:stretch>
            <a:fillRect/>
          </a:stretch>
        </p:blipFill>
        <p:spPr bwMode="auto">
          <a:xfrm>
            <a:off x="91311" y="2613263"/>
            <a:ext cx="319181" cy="319181"/>
          </a:xfrm>
          <a:prstGeom prst="rect">
            <a:avLst/>
          </a:prstGeom>
          <a:noFill/>
        </p:spPr>
      </p:pic>
      <p:pic>
        <p:nvPicPr>
          <p:cNvPr id="43" name="Picture 43" descr="D:\Users\maykova.nataliya\Desktop\22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1311" y="3302596"/>
            <a:ext cx="319181" cy="319181"/>
          </a:xfrm>
          <a:prstGeom prst="rect">
            <a:avLst/>
          </a:prstGeom>
          <a:noFill/>
        </p:spPr>
      </p:pic>
      <p:pic>
        <p:nvPicPr>
          <p:cNvPr id="45" name="Picture 44" descr="D:\Users\maykova.nataliya\Desktop\444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 cstate="print">
            <a:lum bright="-50000"/>
          </a:blip>
          <a:stretch>
            <a:fillRect/>
          </a:stretch>
        </p:blipFill>
        <p:spPr bwMode="auto">
          <a:xfrm>
            <a:off x="91311" y="4010140"/>
            <a:ext cx="319181" cy="3191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0727664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 txBox="1">
            <a:spLocks noChangeArrowheads="1"/>
          </p:cNvSpPr>
          <p:nvPr/>
        </p:nvSpPr>
        <p:spPr bwMode="auto">
          <a:xfrm>
            <a:off x="2053685" y="116581"/>
            <a:ext cx="62357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endParaRPr lang="ru-RU" altLang="ru-RU" sz="3600" b="0" kern="0" dirty="0">
              <a:solidFill>
                <a:srgbClr val="199EDE"/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12" name="Picture 2" descr="D:\Users\maykova.nataliya\Desktop\r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509588" y="1531357"/>
            <a:ext cx="8581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1052423" y="232913"/>
            <a:ext cx="1095555" cy="1095555"/>
          </a:xfrm>
          <a:prstGeom prst="ellipse">
            <a:avLst/>
          </a:prstGeom>
          <a:solidFill>
            <a:srgbClr val="DFE5E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" name="Picture 41" descr="D:\Users\maykova.nataliya\Desktop\11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>
            <a:lum bright="-50000"/>
          </a:blip>
          <a:stretch>
            <a:fillRect/>
          </a:stretch>
        </p:blipFill>
        <p:spPr bwMode="auto">
          <a:xfrm>
            <a:off x="91311" y="2613263"/>
            <a:ext cx="319181" cy="319181"/>
          </a:xfrm>
          <a:prstGeom prst="rect">
            <a:avLst/>
          </a:prstGeom>
          <a:noFill/>
        </p:spPr>
      </p:pic>
      <p:pic>
        <p:nvPicPr>
          <p:cNvPr id="43" name="Picture 43" descr="D:\Users\maykova.nataliya\Desktop\22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1311" y="3302596"/>
            <a:ext cx="319181" cy="319181"/>
          </a:xfrm>
          <a:prstGeom prst="rect">
            <a:avLst/>
          </a:prstGeom>
          <a:noFill/>
        </p:spPr>
      </p:pic>
      <p:pic>
        <p:nvPicPr>
          <p:cNvPr id="45" name="Picture 44" descr="D:\Users\maykova.nataliya\Desktop\444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>
            <a:lum bright="-50000"/>
          </a:blip>
          <a:stretch>
            <a:fillRect/>
          </a:stretch>
        </p:blipFill>
        <p:spPr bwMode="auto">
          <a:xfrm>
            <a:off x="91311" y="4010140"/>
            <a:ext cx="319181" cy="319181"/>
          </a:xfrm>
          <a:prstGeom prst="rect">
            <a:avLst/>
          </a:prstGeom>
          <a:noFill/>
        </p:spPr>
      </p:pic>
      <p:pic>
        <p:nvPicPr>
          <p:cNvPr id="10" name="Рисунок 9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67" y="1669412"/>
            <a:ext cx="8400741" cy="46354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47978" y="457524"/>
            <a:ext cx="5673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kern="0" dirty="0">
                <a:solidFill>
                  <a:srgbClr val="2F333B"/>
                </a:solidFill>
                <a:latin typeface="Calibri Light" pitchFamily="34" charset="0"/>
              </a:rPr>
              <a:t>Филиальная сеть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2389572343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 txBox="1">
            <a:spLocks noChangeArrowheads="1"/>
          </p:cNvSpPr>
          <p:nvPr/>
        </p:nvSpPr>
        <p:spPr bwMode="auto">
          <a:xfrm>
            <a:off x="2053685" y="116581"/>
            <a:ext cx="62357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endParaRPr lang="ru-RU" altLang="ru-RU" sz="3600" b="0" kern="0" dirty="0">
              <a:solidFill>
                <a:srgbClr val="199EDE"/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12" name="Picture 2" descr="D:\Users\maykova.nataliya\Desktop\r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509588" y="1531357"/>
            <a:ext cx="8581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1052423" y="232913"/>
            <a:ext cx="1095555" cy="1095555"/>
          </a:xfrm>
          <a:prstGeom prst="ellipse">
            <a:avLst/>
          </a:prstGeom>
          <a:solidFill>
            <a:srgbClr val="DFE5E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" name="Picture 41" descr="D:\Users\maykova.nataliya\Desktop\11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>
            <a:lum bright="-50000"/>
          </a:blip>
          <a:stretch>
            <a:fillRect/>
          </a:stretch>
        </p:blipFill>
        <p:spPr bwMode="auto">
          <a:xfrm>
            <a:off x="91311" y="2613263"/>
            <a:ext cx="319181" cy="319181"/>
          </a:xfrm>
          <a:prstGeom prst="rect">
            <a:avLst/>
          </a:prstGeom>
          <a:noFill/>
        </p:spPr>
      </p:pic>
      <p:pic>
        <p:nvPicPr>
          <p:cNvPr id="43" name="Picture 43" descr="D:\Users\maykova.nataliya\Desktop\22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1311" y="3302596"/>
            <a:ext cx="319181" cy="319181"/>
          </a:xfrm>
          <a:prstGeom prst="rect">
            <a:avLst/>
          </a:prstGeom>
          <a:noFill/>
        </p:spPr>
      </p:pic>
      <p:pic>
        <p:nvPicPr>
          <p:cNvPr id="45" name="Picture 44" descr="D:\Users\maykova.nataliya\Desktop\444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>
            <a:lum bright="-50000"/>
          </a:blip>
          <a:stretch>
            <a:fillRect/>
          </a:stretch>
        </p:blipFill>
        <p:spPr bwMode="auto">
          <a:xfrm>
            <a:off x="91311" y="4010140"/>
            <a:ext cx="319181" cy="31918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7978" y="457524"/>
            <a:ext cx="6671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accent4"/>
                </a:solidFill>
              </a:rPr>
              <a:t>Корпоративная культура</a:t>
            </a:r>
          </a:p>
          <a:p>
            <a:r>
              <a:rPr lang="en-US" sz="3600" dirty="0">
                <a:solidFill>
                  <a:schemeClr val="accent4"/>
                </a:solidFill>
              </a:rPr>
              <a:t> </a:t>
            </a:r>
            <a:endParaRPr lang="ru-RU" sz="3600" dirty="0">
              <a:solidFill>
                <a:schemeClr val="accent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701" y="1454850"/>
            <a:ext cx="411647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В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компании проводятся мероприятия, приуроченные к календарным праздникам. Ежегодно отмечается день рождения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компании и корпоративный новый год, 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на котором подводятся  итоги года и награждаются лучшие сотрудники. Также  награждаются памятными призами – золотыми значками в виде логотипа компании из драгоценных металлов  -  сотрудники за 5-летний и 10-летний стаж работы.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Мы участвуем во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Всероссийских спортивных соревнованиях, таких как марафонские забеги, «На работу на велосипеде»  и т.п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.</a:t>
            </a:r>
          </a:p>
          <a:p>
            <a:pPr algn="just"/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На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постоянной основе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проводятся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благотворительные акции:  поздравление ветеранов Великой Отечественной войны, воспитанников детских домов,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оказываем помощь приюту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животных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.</a:t>
            </a:r>
            <a:endParaRPr lang="ru-RU" sz="1600" b="0" dirty="0">
              <a:solidFill>
                <a:srgbClr val="000000"/>
              </a:solidFill>
              <a:latin typeface="Calibri Light" pitchFamily="34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178" y="4576130"/>
            <a:ext cx="41227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На 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регулярной основе в компании выходят корпоративные новости, где помимо профильной информации рассказывается о личных достижениях сотрудников, наших 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проектах</a:t>
            </a:r>
            <a:r>
              <a:rPr lang="ru-RU" sz="1600" b="0" dirty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 </a:t>
            </a:r>
            <a:r>
              <a:rPr lang="ru-RU" sz="1600" b="0" dirty="0" smtClean="0">
                <a:solidFill>
                  <a:srgbClr val="000000"/>
                </a:solidFill>
                <a:latin typeface="Calibri Light" pitchFamily="34" charset="0"/>
                <a:cs typeface="Arial" charset="0"/>
              </a:rPr>
              <a:t> и интересных  событиях.</a:t>
            </a:r>
            <a:endParaRPr lang="ru-RU" sz="1600" b="0" dirty="0">
              <a:solidFill>
                <a:srgbClr val="000000"/>
              </a:solidFill>
              <a:latin typeface="Calibri Light" pitchFamily="34" charset="0"/>
              <a:cs typeface="Arial" charset="0"/>
            </a:endParaRPr>
          </a:p>
        </p:txBody>
      </p:sp>
      <p:pic>
        <p:nvPicPr>
          <p:cNvPr id="14" name="Picture 9"/>
          <p:cNvPicPr/>
          <p:nvPr/>
        </p:nvPicPr>
        <p:blipFill>
          <a:blip r:embed="rId6" cstate="print"/>
          <a:stretch>
            <a:fillRect/>
          </a:stretch>
        </p:blipFill>
        <p:spPr>
          <a:xfrm rot="698513">
            <a:off x="5023236" y="1331516"/>
            <a:ext cx="3460115" cy="2563495"/>
          </a:xfrm>
          <a:prstGeom prst="rect">
            <a:avLst/>
          </a:prstGeom>
          <a:solidFill>
            <a:srgbClr val="FFFFFF">
              <a:shade val="85000"/>
            </a:srgbClr>
          </a:solidFill>
          <a:ln w="1047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938266604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 txBox="1">
            <a:spLocks noChangeArrowheads="1"/>
          </p:cNvSpPr>
          <p:nvPr/>
        </p:nvSpPr>
        <p:spPr bwMode="auto">
          <a:xfrm>
            <a:off x="2053685" y="116581"/>
            <a:ext cx="62357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endParaRPr lang="ru-RU" altLang="ru-RU" sz="3600" b="0" kern="0" dirty="0">
              <a:solidFill>
                <a:srgbClr val="199EDE"/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12" name="Picture 2" descr="D:\Users\maykova.nataliya\Desktop\r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1193262" y="1475789"/>
            <a:ext cx="8581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1052423" y="232913"/>
            <a:ext cx="1095555" cy="1095555"/>
          </a:xfrm>
          <a:prstGeom prst="ellipse">
            <a:avLst/>
          </a:prstGeom>
          <a:solidFill>
            <a:srgbClr val="DFE5E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" name="Picture 41" descr="D:\Users\maykova.nataliya\Desktop\11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>
            <a:lum bright="-50000"/>
          </a:blip>
          <a:stretch>
            <a:fillRect/>
          </a:stretch>
        </p:blipFill>
        <p:spPr bwMode="auto">
          <a:xfrm>
            <a:off x="91311" y="2613263"/>
            <a:ext cx="319181" cy="319181"/>
          </a:xfrm>
          <a:prstGeom prst="rect">
            <a:avLst/>
          </a:prstGeom>
          <a:noFill/>
        </p:spPr>
      </p:pic>
      <p:pic>
        <p:nvPicPr>
          <p:cNvPr id="43" name="Picture 43" descr="D:\Users\maykova.nataliya\Desktop\22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1311" y="3302596"/>
            <a:ext cx="319181" cy="319181"/>
          </a:xfrm>
          <a:prstGeom prst="rect">
            <a:avLst/>
          </a:prstGeom>
          <a:noFill/>
        </p:spPr>
      </p:pic>
      <p:pic>
        <p:nvPicPr>
          <p:cNvPr id="45" name="Picture 44" descr="D:\Users\maykova.nataliya\Desktop\444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>
            <a:lum bright="-50000"/>
          </a:blip>
          <a:stretch>
            <a:fillRect/>
          </a:stretch>
        </p:blipFill>
        <p:spPr bwMode="auto">
          <a:xfrm>
            <a:off x="91311" y="4010140"/>
            <a:ext cx="319181" cy="31918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7978" y="457524"/>
            <a:ext cx="6671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accent4"/>
                </a:solidFill>
              </a:rPr>
              <a:t>Обучение и карьерный </a:t>
            </a:r>
            <a:r>
              <a:rPr lang="ru-RU" sz="3600" dirty="0" smtClean="0">
                <a:solidFill>
                  <a:schemeClr val="accent4"/>
                </a:solidFill>
              </a:rPr>
              <a:t>рост</a:t>
            </a:r>
            <a:endParaRPr lang="ru-RU" sz="3600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71535" y="1467342"/>
            <a:ext cx="3648192" cy="255454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В компании организовано профессиональное обучение сотрудников. Действующий корпоративный университет ежегодно организует курсы по наиболее критичным направлениям. </a:t>
            </a:r>
          </a:p>
          <a:p>
            <a:r>
              <a:rPr lang="ru-RU" sz="16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Все </a:t>
            </a:r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разработанные курсы размещаются на внутреннем ресурсе и доступны для самостоятельного изучения.</a:t>
            </a:r>
          </a:p>
          <a:p>
            <a:pPr algn="just"/>
            <a:endParaRPr lang="ru-RU" sz="16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38197" y="4278620"/>
            <a:ext cx="394230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Ежегодно не менее 20% сотрудников получают повышение в должности.  Развитие сотрудников возможно как в рамках текущего подразделения: специалист → ведущий специалист → руководитель группы → начальник отдела. Так и переход в другое подразделение. Например, из сопровождения в бизнес или системный анализ. </a:t>
            </a:r>
          </a:p>
          <a:p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6" cstate="print"/>
          <a:stretch>
            <a:fillRect/>
          </a:stretch>
        </p:blipFill>
        <p:spPr bwMode="auto">
          <a:xfrm>
            <a:off x="659326" y="2344157"/>
            <a:ext cx="3950774" cy="2851590"/>
          </a:xfrm>
          <a:prstGeom prst="rect">
            <a:avLst/>
          </a:prstGeom>
          <a:solidFill>
            <a:srgbClr val="FFFFFF">
              <a:shade val="85000"/>
            </a:srgbClr>
          </a:solidFill>
          <a:ln w="666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1"/>
          <p:cNvSpPr>
            <a:spLocks/>
          </p:cNvSpPr>
          <p:nvPr/>
        </p:nvSpPr>
        <p:spPr bwMode="auto">
          <a:xfrm>
            <a:off x="5171535" y="3972040"/>
            <a:ext cx="3863880" cy="197690"/>
          </a:xfrm>
          <a:prstGeom prst="rect">
            <a:avLst/>
          </a:prstGeom>
          <a:solidFill>
            <a:srgbClr val="FFA83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994511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 txBox="1">
            <a:spLocks noChangeArrowheads="1"/>
          </p:cNvSpPr>
          <p:nvPr/>
        </p:nvSpPr>
        <p:spPr bwMode="auto">
          <a:xfrm>
            <a:off x="2053685" y="116581"/>
            <a:ext cx="62357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endParaRPr lang="ru-RU" altLang="ru-RU" sz="3600" b="0" kern="0" dirty="0">
              <a:solidFill>
                <a:srgbClr val="199EDE"/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12" name="Picture 2" descr="D:\Users\maykova.nataliya\Desktop\r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1193262" y="1475789"/>
            <a:ext cx="8581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1052423" y="232913"/>
            <a:ext cx="1095555" cy="1095555"/>
          </a:xfrm>
          <a:prstGeom prst="ellipse">
            <a:avLst/>
          </a:prstGeom>
          <a:solidFill>
            <a:srgbClr val="DFE5E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" name="Picture 41" descr="D:\Users\maykova.nataliya\Desktop\11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>
            <a:lum bright="-50000"/>
          </a:blip>
          <a:stretch>
            <a:fillRect/>
          </a:stretch>
        </p:blipFill>
        <p:spPr bwMode="auto">
          <a:xfrm>
            <a:off x="91311" y="2613263"/>
            <a:ext cx="319181" cy="319181"/>
          </a:xfrm>
          <a:prstGeom prst="rect">
            <a:avLst/>
          </a:prstGeom>
          <a:noFill/>
        </p:spPr>
      </p:pic>
      <p:pic>
        <p:nvPicPr>
          <p:cNvPr id="43" name="Picture 43" descr="D:\Users\maykova.nataliya\Desktop\22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1311" y="3302596"/>
            <a:ext cx="319181" cy="319181"/>
          </a:xfrm>
          <a:prstGeom prst="rect">
            <a:avLst/>
          </a:prstGeom>
          <a:noFill/>
        </p:spPr>
      </p:pic>
      <p:pic>
        <p:nvPicPr>
          <p:cNvPr id="45" name="Picture 44" descr="D:\Users\maykova.nataliya\Desktop\444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>
            <a:lum bright="-50000"/>
          </a:blip>
          <a:stretch>
            <a:fillRect/>
          </a:stretch>
        </p:blipFill>
        <p:spPr bwMode="auto">
          <a:xfrm>
            <a:off x="91311" y="4010140"/>
            <a:ext cx="319181" cy="31918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7978" y="457524"/>
            <a:ext cx="6671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accent4"/>
                </a:solidFill>
              </a:rPr>
              <a:t>Корпоративная политика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93262" y="1661351"/>
            <a:ext cx="3648192" cy="50167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Важной составляющей корпоративной жизни компании является корпоративная политика, в которой сформировано описание бизнеса, целей, ценностей и принципов управления компанией. Корпоративная политика содержит описание социальной политики, правил взаимодействия и норм повседневной жизни внутри компании. Важно развитие сотрудников через развитие компании.  Основные ценности компании – ценности, которые позволяют достигать поставленных целей, через развитие профессионализма, команды, вовлеченности, саморазвития,  выходы за рамки своих возможностей и клиентоориентированность.</a:t>
            </a:r>
          </a:p>
          <a:p>
            <a:pPr algn="just"/>
            <a:endParaRPr lang="ru-RU" sz="16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</p:txBody>
      </p:sp>
      <p:pic>
        <p:nvPicPr>
          <p:cNvPr id="15" name="Picture 7"/>
          <p:cNvPicPr/>
          <p:nvPr/>
        </p:nvPicPr>
        <p:blipFill>
          <a:blip r:embed="rId6" cstate="print"/>
          <a:stretch>
            <a:fillRect/>
          </a:stretch>
        </p:blipFill>
        <p:spPr bwMode="auto">
          <a:xfrm>
            <a:off x="5306052" y="2060564"/>
            <a:ext cx="3126748" cy="35953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45140240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 txBox="1">
            <a:spLocks noChangeArrowheads="1"/>
          </p:cNvSpPr>
          <p:nvPr/>
        </p:nvSpPr>
        <p:spPr bwMode="auto">
          <a:xfrm>
            <a:off x="2053685" y="116581"/>
            <a:ext cx="62357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endParaRPr lang="ru-RU" altLang="ru-RU" sz="3600" b="0" kern="0" dirty="0">
              <a:solidFill>
                <a:srgbClr val="199EDE"/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12" name="Picture 2" descr="D:\Users\maykova.nataliya\Desktop\r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10"/>
          <p:cNvSpPr txBox="1">
            <a:spLocks noChangeArrowheads="1"/>
          </p:cNvSpPr>
          <p:nvPr/>
        </p:nvSpPr>
        <p:spPr bwMode="auto">
          <a:xfrm>
            <a:off x="1193261" y="1626415"/>
            <a:ext cx="8581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  <a:p>
            <a:endParaRPr lang="ru-RU" sz="1600" b="0" dirty="0">
              <a:solidFill>
                <a:srgbClr val="000000"/>
              </a:solidFill>
              <a:latin typeface="Calibri Light" pitchFamily="34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1052423" y="232913"/>
            <a:ext cx="1095555" cy="1095555"/>
          </a:xfrm>
          <a:prstGeom prst="ellipse">
            <a:avLst/>
          </a:prstGeom>
          <a:solidFill>
            <a:srgbClr val="DFE5E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" name="Picture 41" descr="D:\Users\maykova.nataliya\Desktop\11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>
            <a:lum bright="-50000"/>
          </a:blip>
          <a:stretch>
            <a:fillRect/>
          </a:stretch>
        </p:blipFill>
        <p:spPr bwMode="auto">
          <a:xfrm>
            <a:off x="91311" y="2613263"/>
            <a:ext cx="319181" cy="319181"/>
          </a:xfrm>
          <a:prstGeom prst="rect">
            <a:avLst/>
          </a:prstGeom>
          <a:noFill/>
        </p:spPr>
      </p:pic>
      <p:pic>
        <p:nvPicPr>
          <p:cNvPr id="43" name="Picture 43" descr="D:\Users\maykova.nataliya\Desktop\22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1311" y="3302596"/>
            <a:ext cx="319181" cy="319181"/>
          </a:xfrm>
          <a:prstGeom prst="rect">
            <a:avLst/>
          </a:prstGeom>
          <a:noFill/>
        </p:spPr>
      </p:pic>
      <p:pic>
        <p:nvPicPr>
          <p:cNvPr id="45" name="Picture 44" descr="D:\Users\maykova.nataliya\Desktop\444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>
            <a:lum bright="-50000"/>
          </a:blip>
          <a:stretch>
            <a:fillRect/>
          </a:stretch>
        </p:blipFill>
        <p:spPr bwMode="auto">
          <a:xfrm>
            <a:off x="91311" y="4010140"/>
            <a:ext cx="319181" cy="31918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7978" y="457524"/>
            <a:ext cx="6671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accent4"/>
                </a:solidFill>
              </a:rPr>
              <a:t>Социальный пакет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8226" y="1661351"/>
            <a:ext cx="3978273" cy="427809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Существующий в компании гибкий социальный пакет позволяет сотрудникам воспользоваться следующими его составляющими: 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возможность пользоваться корпоративными тарифами мобильной связи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оплата проезда к месту работы</a:t>
            </a:r>
            <a:endParaRPr lang="ru-RU" sz="16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оплата занятий спортом (фитнес, бассейн, спортивные секции)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оплата отдыха сотрудников во время отпуска (санатории, пансионаты, проживание в гостинице)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путевки для ребенка в детский лагерь, проезда до места отдыха ребенка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6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оплата обучения на курсах повышения квалификации, семинарах, </a:t>
            </a:r>
            <a:r>
              <a:rPr lang="ru-RU" sz="16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тренингах</a:t>
            </a:r>
            <a:endParaRPr lang="ru-RU" sz="16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</p:txBody>
      </p:sp>
      <p:pic>
        <p:nvPicPr>
          <p:cNvPr id="13" name="Picture 24"/>
          <p:cNvPicPr/>
          <p:nvPr/>
        </p:nvPicPr>
        <p:blipFill>
          <a:blip r:embed="rId6" cstate="print"/>
          <a:stretch>
            <a:fillRect/>
          </a:stretch>
        </p:blipFill>
        <p:spPr bwMode="auto">
          <a:xfrm>
            <a:off x="5016499" y="2349500"/>
            <a:ext cx="3803227" cy="26924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97119719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 txBox="1">
            <a:spLocks noChangeArrowheads="1"/>
          </p:cNvSpPr>
          <p:nvPr/>
        </p:nvSpPr>
        <p:spPr bwMode="auto">
          <a:xfrm>
            <a:off x="2053685" y="116581"/>
            <a:ext cx="62357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endParaRPr lang="ru-RU" altLang="ru-RU" sz="3600" b="0" kern="0" dirty="0">
              <a:solidFill>
                <a:srgbClr val="199EDE"/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12" name="Picture 2" descr="D:\Users\maykova.nataliya\Desktop\r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Овал 27"/>
          <p:cNvSpPr/>
          <p:nvPr/>
        </p:nvSpPr>
        <p:spPr bwMode="auto">
          <a:xfrm>
            <a:off x="1052423" y="232913"/>
            <a:ext cx="1095555" cy="1095555"/>
          </a:xfrm>
          <a:prstGeom prst="ellipse">
            <a:avLst/>
          </a:prstGeom>
          <a:solidFill>
            <a:srgbClr val="DFE5E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" name="Picture 41" descr="D:\Users\maykova.nataliya\Desktop\11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>
            <a:lum bright="-50000"/>
          </a:blip>
          <a:stretch>
            <a:fillRect/>
          </a:stretch>
        </p:blipFill>
        <p:spPr bwMode="auto">
          <a:xfrm>
            <a:off x="91311" y="2613263"/>
            <a:ext cx="319181" cy="319181"/>
          </a:xfrm>
          <a:prstGeom prst="rect">
            <a:avLst/>
          </a:prstGeom>
          <a:noFill/>
        </p:spPr>
      </p:pic>
      <p:pic>
        <p:nvPicPr>
          <p:cNvPr id="43" name="Picture 43" descr="D:\Users\maykova.nataliya\Desktop\22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1311" y="3302596"/>
            <a:ext cx="319181" cy="319181"/>
          </a:xfrm>
          <a:prstGeom prst="rect">
            <a:avLst/>
          </a:prstGeom>
          <a:noFill/>
        </p:spPr>
      </p:pic>
      <p:pic>
        <p:nvPicPr>
          <p:cNvPr id="45" name="Picture 44" descr="D:\Users\maykova.nataliya\Desktop\444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 cstate="print">
            <a:lum bright="-50000"/>
          </a:blip>
          <a:stretch>
            <a:fillRect/>
          </a:stretch>
        </p:blipFill>
        <p:spPr bwMode="auto">
          <a:xfrm>
            <a:off x="91311" y="4010140"/>
            <a:ext cx="319181" cy="31918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7976" y="457524"/>
            <a:ext cx="6671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accent4"/>
                </a:solidFill>
              </a:rPr>
              <a:t>Информация по вакансиям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69726" y="1266498"/>
            <a:ext cx="4453985" cy="5487284"/>
          </a:xfrm>
          <a:prstGeom prst="rect">
            <a:avLst/>
          </a:prstGeom>
          <a:solidFill>
            <a:srgbClr val="FFFFFF"/>
          </a:solidFill>
          <a:ln w="9525">
            <a:solidFill>
              <a:srgbClr val="FF5C0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 Light" panose="020F0302020204030204" pitchFamily="34" charset="0"/>
              </a:rPr>
              <a:t>Специалист по сопровождению –аналитик 1 линии (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 Light" panose="020F0302020204030204" pitchFamily="34" charset="0"/>
              </a:rPr>
              <a:t>call-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 Light" panose="020F0302020204030204" pitchFamily="34" charset="0"/>
              </a:rPr>
              <a:t>центр)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 Light" panose="020F0302020204030204" pitchFamily="34" charset="0"/>
              </a:rPr>
              <a:t>Обязанности: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Прием и регистрация обращений, поступающих на первую линию технической поддержки от пользователей ППО по телефону.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Первичный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сбор информации по заявке (описание ошибки/запроса, скриншоты проблемы).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Консультирование пользователей системы.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Классификация поступающих обращений.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Маршрутизация заявок на 2-ю и 3-ю линии поддержки.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Контроль сроков исполнения перенаправленных заявок.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Ведение базы знаний по часто задаваемым </a:t>
            </a: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вопросам</a:t>
            </a:r>
          </a:p>
          <a:p>
            <a:endParaRPr lang="ru-RU" sz="12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75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 Light" panose="020F0302020204030204" pitchFamily="34" charset="0"/>
              </a:rPr>
              <a:t>Требования: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Образование: среднее профессиональное и выше;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Желателен опыт работы в call-центре.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Уверенный пользователь ПК;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Умение вежливо общаться по телефону и в электронной переписке, грамотная устная и письменная речь.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Четкая дикция;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Ответственность, пунктуальность, вежливость, умение работать в команде.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Стрессоустойчивость;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Быстрая обучаемость и стремление к профессиональному росту</a:t>
            </a:r>
            <a:r>
              <a:rPr lang="ru-RU" sz="1200" b="0" dirty="0" smtClean="0">
                <a:solidFill>
                  <a:schemeClr val="accent4"/>
                </a:solidFill>
              </a:rPr>
              <a:t>.</a:t>
            </a:r>
            <a:endParaRPr lang="en-US" sz="1200" b="0" dirty="0" smtClean="0">
              <a:solidFill>
                <a:schemeClr val="accent4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/>
              <a:t>плата </a:t>
            </a:r>
            <a:r>
              <a:rPr lang="ru-RU" sz="1200" dirty="0"/>
              <a:t>: от 22 </a:t>
            </a:r>
            <a:r>
              <a:rPr lang="ru-RU" sz="1200" dirty="0" smtClean="0"/>
              <a:t>до</a:t>
            </a:r>
            <a:endParaRPr lang="ru-RU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algn="ctr">
              <a:spcAft>
                <a:spcPts val="375"/>
              </a:spcAft>
            </a:pPr>
            <a:endParaRPr lang="ru-RU" sz="1200" dirty="0">
              <a:solidFill>
                <a:srgbClr val="262626"/>
              </a:solidFill>
              <a:latin typeface="Calibri Light" panose="020F03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6575" y="1180966"/>
            <a:ext cx="353315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4"/>
                </a:solidFill>
                <a:latin typeface="Calibri Light" panose="020F0302020204030204" pitchFamily="34" charset="0"/>
              </a:rPr>
              <a:t>Общие условия оформления на </a:t>
            </a:r>
            <a:r>
              <a:rPr lang="ru-RU" sz="140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работу</a:t>
            </a:r>
            <a:endParaRPr lang="ru-RU" sz="140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Оформление по ТК РФ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Скользящий график работы (включая оплачиваемые выходные)</a:t>
            </a:r>
            <a:endParaRPr lang="ru-RU" sz="14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Белая заработная 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плата от 25 до </a:t>
            </a:r>
            <a:r>
              <a:rPr lang="en-US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30</a:t>
            </a:r>
            <a:r>
              <a:rPr lang="ru-RU" sz="1400" b="0" dirty="0" err="1" smtClean="0">
                <a:solidFill>
                  <a:schemeClr val="accent4"/>
                </a:solidFill>
                <a:latin typeface="Calibri Light" panose="020F0302020204030204" pitchFamily="34" charset="0"/>
              </a:rPr>
              <a:t>т.р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. на руки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Испытательный срок 3 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месяца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Бесплатное обучение и тестирование на период испытательного срока куратором проекта</a:t>
            </a:r>
            <a:endParaRPr lang="ru-RU" sz="14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Социальный </a:t>
            </a: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пакет + расширенный социальный пакет через год работы: оплата фитнеса, курсов, отдыха, проезда и прочее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Предоставление оборудования для работы (ПК/ноутбук, наушники)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483850" y="5028173"/>
            <a:ext cx="33358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4"/>
                </a:solidFill>
                <a:latin typeface="Calibri Light" panose="020F0302020204030204" pitchFamily="34" charset="0"/>
              </a:rPr>
              <a:t>Контактная информация</a:t>
            </a:r>
            <a:r>
              <a:rPr lang="ru-RU" sz="16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:</a:t>
            </a:r>
            <a:r>
              <a:rPr lang="en-US" sz="16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 </a:t>
            </a:r>
            <a:endParaRPr lang="ru-RU" sz="1600" b="0" dirty="0" smtClean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r>
              <a:rPr lang="ru-RU" sz="1050" dirty="0" smtClean="0">
                <a:solidFill>
                  <a:schemeClr val="tx1"/>
                </a:solidFill>
                <a:latin typeface="+mj-lt"/>
              </a:rPr>
              <a:t>Кондратьев Александр –  Производственный директор</a:t>
            </a:r>
            <a:endParaRPr lang="ru-RU" sz="1050" dirty="0">
              <a:solidFill>
                <a:schemeClr val="tx1"/>
              </a:solidFill>
              <a:latin typeface="+mj-lt"/>
            </a:endParaRPr>
          </a:p>
          <a:p>
            <a:r>
              <a:rPr lang="ru-RU" sz="1050" dirty="0">
                <a:solidFill>
                  <a:schemeClr val="tx1"/>
                </a:solidFill>
              </a:rPr>
              <a:t> </a:t>
            </a:r>
          </a:p>
          <a:p>
            <a:r>
              <a:rPr lang="ru-RU" sz="1050" dirty="0" smtClean="0">
                <a:solidFill>
                  <a:schemeClr val="tx1"/>
                </a:solidFill>
              </a:rPr>
              <a:t>Моб</a:t>
            </a:r>
            <a:r>
              <a:rPr lang="ru-RU" sz="1050" dirty="0">
                <a:solidFill>
                  <a:schemeClr val="tx1"/>
                </a:solidFill>
              </a:rPr>
              <a:t>.: +7 (</a:t>
            </a:r>
            <a:r>
              <a:rPr lang="ru-RU" sz="1050" dirty="0" smtClean="0">
                <a:solidFill>
                  <a:schemeClr val="tx1"/>
                </a:solidFill>
              </a:rPr>
              <a:t>903) 345-71-88</a:t>
            </a:r>
          </a:p>
          <a:p>
            <a:r>
              <a:rPr lang="ru-RU" sz="1050" dirty="0" err="1" smtClean="0">
                <a:solidFill>
                  <a:schemeClr val="tx1"/>
                </a:solidFill>
              </a:rPr>
              <a:t>Skype</a:t>
            </a:r>
            <a:r>
              <a:rPr lang="ru-RU" sz="1050" dirty="0">
                <a:solidFill>
                  <a:schemeClr val="tx1"/>
                </a:solidFill>
              </a:rPr>
              <a:t>: </a:t>
            </a:r>
            <a:r>
              <a:rPr lang="en-US" sz="1050" u="sng" dirty="0" err="1" smtClean="0">
                <a:solidFill>
                  <a:schemeClr val="tx1">
                    <a:lumMod val="75000"/>
                  </a:schemeClr>
                </a:solidFill>
              </a:rPr>
              <a:t>ales_kaa</a:t>
            </a:r>
            <a:endParaRPr lang="en-US" sz="1050" u="sng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sz="1050" b="0" dirty="0" smtClean="0"/>
              <a:t>             </a:t>
            </a:r>
            <a:r>
              <a:rPr lang="en-US" sz="1050" b="0" dirty="0">
                <a:solidFill>
                  <a:schemeClr val="accent4"/>
                </a:solidFill>
                <a:hlinkClick r:id="rId7"/>
              </a:rPr>
              <a:t>https://</a:t>
            </a:r>
            <a:r>
              <a:rPr lang="en-US" sz="1050" b="0" dirty="0" smtClean="0">
                <a:solidFill>
                  <a:schemeClr val="accent4"/>
                </a:solidFill>
                <a:hlinkClick r:id="rId7"/>
              </a:rPr>
              <a:t>join.skype.com/invite/e9TrrO9snLHk</a:t>
            </a:r>
            <a:endParaRPr lang="en-US" sz="1050" b="0" dirty="0" smtClean="0">
              <a:solidFill>
                <a:schemeClr val="accent4"/>
              </a:solidFill>
            </a:endParaRPr>
          </a:p>
          <a:p>
            <a:endParaRPr lang="en-US" sz="1050" b="0" dirty="0" smtClean="0">
              <a:solidFill>
                <a:schemeClr val="accent4"/>
              </a:solidFill>
            </a:endParaRPr>
          </a:p>
          <a:p>
            <a:r>
              <a:rPr lang="ru-RU" sz="1050" u="sng" dirty="0" smtClean="0">
                <a:hlinkClick r:id="rId8"/>
              </a:rPr>
              <a:t>www.otr.ru</a:t>
            </a:r>
            <a:endParaRPr lang="ru-RU" sz="1050" dirty="0"/>
          </a:p>
          <a:p>
            <a:endParaRPr lang="ru-RU" sz="16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01934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"/>
          <p:cNvSpPr txBox="1">
            <a:spLocks noChangeArrowheads="1"/>
          </p:cNvSpPr>
          <p:nvPr/>
        </p:nvSpPr>
        <p:spPr bwMode="auto">
          <a:xfrm>
            <a:off x="2101936" y="-130509"/>
            <a:ext cx="62357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endParaRPr lang="ru-RU" altLang="ru-RU" sz="3600" b="0" kern="0" dirty="0">
              <a:solidFill>
                <a:srgbClr val="199EDE"/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0" y="0"/>
            <a:ext cx="509588" cy="6858000"/>
          </a:xfrm>
          <a:prstGeom prst="rect">
            <a:avLst/>
          </a:prstGeom>
          <a:solidFill>
            <a:srgbClr val="1F2228"/>
          </a:solidFill>
          <a:ln w="285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ru-RU" dirty="0"/>
          </a:p>
        </p:txBody>
      </p:sp>
      <p:pic>
        <p:nvPicPr>
          <p:cNvPr id="12" name="Picture 2" descr="D:\Users\maykova.nataliya\Desktop\r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0" y="179388"/>
            <a:ext cx="4191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Овал 27"/>
          <p:cNvSpPr/>
          <p:nvPr/>
        </p:nvSpPr>
        <p:spPr bwMode="auto">
          <a:xfrm>
            <a:off x="868453" y="35430"/>
            <a:ext cx="1095555" cy="1095555"/>
          </a:xfrm>
          <a:prstGeom prst="ellipse">
            <a:avLst/>
          </a:prstGeom>
          <a:solidFill>
            <a:srgbClr val="DFE5E9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1" name="Picture 41" descr="D:\Users\maykova.nataliya\Desktop\11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>
            <a:lum bright="-50000"/>
          </a:blip>
          <a:stretch>
            <a:fillRect/>
          </a:stretch>
        </p:blipFill>
        <p:spPr bwMode="auto">
          <a:xfrm>
            <a:off x="91311" y="2613263"/>
            <a:ext cx="319181" cy="319181"/>
          </a:xfrm>
          <a:prstGeom prst="rect">
            <a:avLst/>
          </a:prstGeom>
          <a:noFill/>
        </p:spPr>
      </p:pic>
      <p:pic>
        <p:nvPicPr>
          <p:cNvPr id="43" name="Picture 43" descr="D:\Users\maykova.nataliya\Desktop\222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91311" y="3302596"/>
            <a:ext cx="319181" cy="319181"/>
          </a:xfrm>
          <a:prstGeom prst="rect">
            <a:avLst/>
          </a:prstGeom>
          <a:noFill/>
        </p:spPr>
      </p:pic>
      <p:pic>
        <p:nvPicPr>
          <p:cNvPr id="45" name="Picture 44" descr="D:\Users\maykova.nataliya\Desktop\444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 cstate="print">
            <a:lum bright="-50000"/>
          </a:blip>
          <a:stretch>
            <a:fillRect/>
          </a:stretch>
        </p:blipFill>
        <p:spPr bwMode="auto">
          <a:xfrm>
            <a:off x="91311" y="4010140"/>
            <a:ext cx="319181" cy="31918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147974" y="72093"/>
            <a:ext cx="6671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4"/>
                </a:solidFill>
              </a:rPr>
              <a:t>Информация по вакансиям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7516" y="600141"/>
            <a:ext cx="4639058" cy="6156793"/>
          </a:xfrm>
          <a:prstGeom prst="rect">
            <a:avLst/>
          </a:prstGeom>
          <a:solidFill>
            <a:srgbClr val="FFFFFF"/>
          </a:solidFill>
          <a:ln w="9525">
            <a:solidFill>
              <a:srgbClr val="FF5C0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 Light" panose="020F0302020204030204" pitchFamily="34" charset="0"/>
              </a:rPr>
              <a:t>Специалист по сопровождению –</a:t>
            </a:r>
            <a:r>
              <a:rPr kumimoji="0" lang="ru-RU" altLang="ru-RU" sz="1200" b="1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 Light" panose="020F0302020204030204" pitchFamily="34" charset="0"/>
              </a:rPr>
              <a:t> аналитик 2 линии</a:t>
            </a:r>
            <a:endParaRPr kumimoji="0" lang="ru-RU" altLang="ru-RU" sz="1200" b="1" i="0" u="none" strike="noStrike" cap="none" normalizeH="0" baseline="0" dirty="0" smtClean="0">
              <a:ln>
                <a:noFill/>
              </a:ln>
              <a:solidFill>
                <a:srgbClr val="262626"/>
              </a:solidFill>
              <a:effectLst/>
              <a:latin typeface="Calibri Light" panose="020F03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 Light" panose="020F0302020204030204" pitchFamily="34" charset="0"/>
              </a:rPr>
              <a:t>Обязанности: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Анализ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и обработка Заявок, переданных сотрудниками первой линии;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Подготовка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нетиповых решений по обращениям пользователей;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Взаимодействие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с пользователями по решению сложных проблем;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Наполнение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базы знаний сопровождения;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Консультирование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, обучение и кураторство сотрудников первой линии сопровождения;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Составление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оперативной и статистической отчетности по запросам, инцидентам и проблемам;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Эскалация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инцидентов на сторонние группы поддержки;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Контроль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сроков решения запросов, инцидентов, проблем.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Моделирование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ошибок и анализ выявленных проблем с функционированием ПО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Формирование </a:t>
            </a:r>
            <a:r>
              <a:rPr 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описания выявленных проблем/ошибок для передачи на 3-ю линию технической поддержки</a:t>
            </a:r>
          </a:p>
          <a:p>
            <a:endParaRPr lang="ru-RU" sz="12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75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Calibri Light" panose="020F0302020204030204" pitchFamily="34" charset="0"/>
              </a:rPr>
              <a:t>Требования: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Опыт работы с </a:t>
            </a:r>
            <a:r>
              <a:rPr lang="ru-RU" alt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ПО для </a:t>
            </a: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регистрации и управления инцидентами;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Навыки самостоятельного изучения и тестирования </a:t>
            </a:r>
            <a:r>
              <a:rPr lang="ru-RU" alt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ПО;</a:t>
            </a:r>
            <a:endParaRPr lang="ru-RU" altLang="ru-RU" sz="12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Понимание концепции разработки </a:t>
            </a:r>
            <a:r>
              <a:rPr lang="ru-RU" alt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ПО на </a:t>
            </a: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основе бизнес-процессов;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Опыт взаимодействия с пользователями ПО для решения проблем;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Грамотная устная и письменная речь;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Аналитический склад ума;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Ответственность, пунктуальность, вежливость, умение работать в команде;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altLang="ru-RU" sz="12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Быстрая </a:t>
            </a:r>
            <a:r>
              <a:rPr lang="ru-RU" altLang="ru-RU" sz="12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обучаемость и стремление к профессиональному росту.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86575" y="1180966"/>
            <a:ext cx="353315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4"/>
                </a:solidFill>
                <a:latin typeface="Calibri Light" panose="020F0302020204030204" pitchFamily="34" charset="0"/>
              </a:rPr>
              <a:t>Общие условия оформления на </a:t>
            </a:r>
            <a:r>
              <a:rPr lang="ru-RU" sz="140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работу</a:t>
            </a:r>
            <a:endParaRPr lang="ru-RU" sz="140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Оформление по ТК РФ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Белая </a:t>
            </a: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заработная 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плата от </a:t>
            </a:r>
            <a:r>
              <a:rPr lang="en-US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25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 до 4</a:t>
            </a:r>
            <a:r>
              <a:rPr lang="en-US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0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 </a:t>
            </a:r>
            <a:r>
              <a:rPr lang="ru-RU" sz="1400" b="0" dirty="0" err="1" smtClean="0">
                <a:solidFill>
                  <a:schemeClr val="accent4"/>
                </a:solidFill>
                <a:latin typeface="Calibri Light" panose="020F0302020204030204" pitchFamily="34" charset="0"/>
              </a:rPr>
              <a:t>т.р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. на руки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Испытательный срок 3 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месяца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Бесплатное обучение и тестирование на период испытательного срока куратором проекта</a:t>
            </a:r>
            <a:endParaRPr lang="ru-RU" sz="14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Социальный </a:t>
            </a:r>
            <a:r>
              <a:rPr lang="ru-RU" sz="1400" b="0" dirty="0">
                <a:solidFill>
                  <a:schemeClr val="accent4"/>
                </a:solidFill>
                <a:latin typeface="Calibri Light" panose="020F0302020204030204" pitchFamily="34" charset="0"/>
              </a:rPr>
              <a:t>пакет + расширенный социальный пакет через год работы: оплата фитнеса, курсов, отдыха, проезда и прочее</a:t>
            </a: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Возможность удаленной работы (</a:t>
            </a:r>
            <a:r>
              <a:rPr lang="en-US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home—office)</a:t>
            </a:r>
            <a:endParaRPr lang="ru-RU" sz="1400" b="0" dirty="0" smtClean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4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Предоставление оборудования для работы (ПК/ноутбук, наушники)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483849" y="5084148"/>
            <a:ext cx="33358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Контактная информация</a:t>
            </a:r>
            <a:r>
              <a:rPr lang="ru-RU" sz="16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:</a:t>
            </a:r>
            <a:r>
              <a:rPr lang="en-US" sz="1600" b="0" dirty="0" smtClean="0">
                <a:solidFill>
                  <a:schemeClr val="accent4"/>
                </a:solidFill>
                <a:latin typeface="Calibri Light" panose="020F0302020204030204" pitchFamily="34" charset="0"/>
              </a:rPr>
              <a:t> </a:t>
            </a:r>
          </a:p>
          <a:p>
            <a:r>
              <a:rPr lang="ru-RU" sz="1050" dirty="0">
                <a:solidFill>
                  <a:schemeClr val="tx1"/>
                </a:solidFill>
                <a:latin typeface="+mj-lt"/>
              </a:rPr>
              <a:t>Кондратьев Александр –  Производственный директор</a:t>
            </a:r>
          </a:p>
          <a:p>
            <a:r>
              <a:rPr lang="ru-RU" sz="1050" dirty="0">
                <a:solidFill>
                  <a:schemeClr val="tx1"/>
                </a:solidFill>
              </a:rPr>
              <a:t> </a:t>
            </a:r>
          </a:p>
          <a:p>
            <a:r>
              <a:rPr lang="ru-RU" sz="1050" dirty="0">
                <a:solidFill>
                  <a:schemeClr val="tx1"/>
                </a:solidFill>
              </a:rPr>
              <a:t>Моб.: +7 (903) 345-71-88</a:t>
            </a:r>
          </a:p>
          <a:p>
            <a:r>
              <a:rPr lang="ru-RU" sz="1050" dirty="0" err="1">
                <a:solidFill>
                  <a:schemeClr val="tx1"/>
                </a:solidFill>
              </a:rPr>
              <a:t>Skype</a:t>
            </a:r>
            <a:r>
              <a:rPr lang="ru-RU" sz="1050" dirty="0">
                <a:solidFill>
                  <a:schemeClr val="tx1"/>
                </a:solidFill>
              </a:rPr>
              <a:t>: </a:t>
            </a:r>
            <a:r>
              <a:rPr lang="en-US" sz="1050" u="sng" dirty="0" err="1">
                <a:solidFill>
                  <a:schemeClr val="tx1">
                    <a:lumMod val="75000"/>
                  </a:schemeClr>
                </a:solidFill>
              </a:rPr>
              <a:t>ales_kaa</a:t>
            </a:r>
            <a:endParaRPr lang="en-US" sz="1050" u="sng" dirty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sz="1050" b="0" dirty="0"/>
              <a:t>             </a:t>
            </a:r>
            <a:r>
              <a:rPr lang="en-US" sz="1050" b="0" dirty="0">
                <a:solidFill>
                  <a:schemeClr val="accent4"/>
                </a:solidFill>
                <a:hlinkClick r:id="rId7"/>
              </a:rPr>
              <a:t>https://join.skype.com/invite/e9TrrO9snLHk</a:t>
            </a:r>
            <a:endParaRPr lang="en-US" sz="1050" b="0" dirty="0">
              <a:solidFill>
                <a:schemeClr val="accent4"/>
              </a:solidFill>
            </a:endParaRPr>
          </a:p>
          <a:p>
            <a:endParaRPr lang="en-US" sz="1050" b="0" dirty="0">
              <a:solidFill>
                <a:schemeClr val="accent4"/>
              </a:solidFill>
            </a:endParaRPr>
          </a:p>
          <a:p>
            <a:r>
              <a:rPr lang="ru-RU" sz="1050" u="sng" dirty="0">
                <a:hlinkClick r:id="rId8"/>
              </a:rPr>
              <a:t>www.otr.ru</a:t>
            </a:r>
            <a:endParaRPr lang="ru-RU" sz="1600" b="0" dirty="0">
              <a:solidFill>
                <a:schemeClr val="accent4"/>
              </a:solidFill>
              <a:latin typeface="Calibri Light" panose="020F0302020204030204" pitchFamily="34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37803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">
  <a:themeElements>
    <a:clrScheme name="">
      <a:dk1>
        <a:srgbClr val="605E5D"/>
      </a:dk1>
      <a:lt1>
        <a:srgbClr val="FFFFFF"/>
      </a:lt1>
      <a:dk2>
        <a:srgbClr val="FFFFFF"/>
      </a:dk2>
      <a:lt2>
        <a:srgbClr val="A2BD90"/>
      </a:lt2>
      <a:accent1>
        <a:srgbClr val="C8DCF0"/>
      </a:accent1>
      <a:accent2>
        <a:srgbClr val="F3811F"/>
      </a:accent2>
      <a:accent3>
        <a:srgbClr val="FFFFFF"/>
      </a:accent3>
      <a:accent4>
        <a:srgbClr val="514F4E"/>
      </a:accent4>
      <a:accent5>
        <a:srgbClr val="E0EBF6"/>
      </a:accent5>
      <a:accent6>
        <a:srgbClr val="DC741B"/>
      </a:accent6>
      <a:hlink>
        <a:srgbClr val="F3781F"/>
      </a:hlink>
      <a:folHlink>
        <a:srgbClr val="BDA7AF"/>
      </a:folHlink>
    </a:clrScheme>
    <a:fontScheme name="6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6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Оформление по умолчанию 13">
        <a:dk1>
          <a:srgbClr val="0076D5"/>
        </a:dk1>
        <a:lt1>
          <a:srgbClr val="FFFFFF"/>
        </a:lt1>
        <a:dk2>
          <a:srgbClr val="FFFFFF"/>
        </a:dk2>
        <a:lt2>
          <a:srgbClr val="009999"/>
        </a:lt2>
        <a:accent1>
          <a:srgbClr val="BBE0E3"/>
        </a:accent1>
        <a:accent2>
          <a:srgbClr val="009065"/>
        </a:accent2>
        <a:accent3>
          <a:srgbClr val="FFFFFF"/>
        </a:accent3>
        <a:accent4>
          <a:srgbClr val="0064B6"/>
        </a:accent4>
        <a:accent5>
          <a:srgbClr val="DAEDEF"/>
        </a:accent5>
        <a:accent6>
          <a:srgbClr val="00825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14">
        <a:dk1>
          <a:srgbClr val="0076D5"/>
        </a:dk1>
        <a:lt1>
          <a:srgbClr val="FFFFFF"/>
        </a:lt1>
        <a:dk2>
          <a:srgbClr val="FFFFFF"/>
        </a:dk2>
        <a:lt2>
          <a:srgbClr val="008080"/>
        </a:lt2>
        <a:accent1>
          <a:srgbClr val="BBE0E3"/>
        </a:accent1>
        <a:accent2>
          <a:srgbClr val="009065"/>
        </a:accent2>
        <a:accent3>
          <a:srgbClr val="FFFFFF"/>
        </a:accent3>
        <a:accent4>
          <a:srgbClr val="0064B6"/>
        </a:accent4>
        <a:accent5>
          <a:srgbClr val="DAEDEF"/>
        </a:accent5>
        <a:accent6>
          <a:srgbClr val="00825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15">
        <a:dk1>
          <a:srgbClr val="0076D5"/>
        </a:dk1>
        <a:lt1>
          <a:srgbClr val="FFFFFF"/>
        </a:lt1>
        <a:dk2>
          <a:srgbClr val="FFFFFF"/>
        </a:dk2>
        <a:lt2>
          <a:srgbClr val="008080"/>
        </a:lt2>
        <a:accent1>
          <a:srgbClr val="BBE0E3"/>
        </a:accent1>
        <a:accent2>
          <a:srgbClr val="D9F354"/>
        </a:accent2>
        <a:accent3>
          <a:srgbClr val="FFFFFF"/>
        </a:accent3>
        <a:accent4>
          <a:srgbClr val="0064B6"/>
        </a:accent4>
        <a:accent5>
          <a:srgbClr val="DAEDEF"/>
        </a:accent5>
        <a:accent6>
          <a:srgbClr val="C4DC4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Оформление по умолчанию 16">
        <a:dk1>
          <a:srgbClr val="2464D5"/>
        </a:dk1>
        <a:lt1>
          <a:srgbClr val="FFFFFF"/>
        </a:lt1>
        <a:dk2>
          <a:srgbClr val="FFFFFF"/>
        </a:dk2>
        <a:lt2>
          <a:srgbClr val="008080"/>
        </a:lt2>
        <a:accent1>
          <a:srgbClr val="BBE0E3"/>
        </a:accent1>
        <a:accent2>
          <a:srgbClr val="D9F354"/>
        </a:accent2>
        <a:accent3>
          <a:srgbClr val="FFFFFF"/>
        </a:accent3>
        <a:accent4>
          <a:srgbClr val="1D54B6"/>
        </a:accent4>
        <a:accent5>
          <a:srgbClr val="DAEDEF"/>
        </a:accent5>
        <a:accent6>
          <a:srgbClr val="C4DC4B"/>
        </a:accent6>
        <a:hlink>
          <a:srgbClr val="009999"/>
        </a:hlink>
        <a:folHlink>
          <a:srgbClr val="55C0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2B93A3D3421043A07970709553E91B" ma:contentTypeVersion="24" ma:contentTypeDescription="Создание документа." ma:contentTypeScope="" ma:versionID="a1828fecba31e9ad875e76adfb069628">
  <xsd:schema xmlns:xsd="http://www.w3.org/2001/XMLSchema" xmlns:xs="http://www.w3.org/2001/XMLSchema" xmlns:p="http://schemas.microsoft.com/office/2006/metadata/properties" xmlns:ns1="http://schemas.microsoft.com/sharepoint/v3" xmlns:ns2="6901ae57-ae59-4c6b-a541-a571b5157804" xmlns:ns3="f253dd5b-24f4-48a6-b42f-116c8162ef8c" xmlns:ns4="df04f465-902d-421f-b65b-8ca9832a74ef" xmlns:ns5="a4466c85-823a-454c-8484-5d05b5ad2c93" targetNamespace="http://schemas.microsoft.com/office/2006/metadata/properties" ma:root="true" ma:fieldsID="a3e4f0ccf68ec09aa4fbb7e0e3040ff7" ns1:_="" ns2:_="" ns3:_="" ns4:_="" ns5:_="">
    <xsd:import namespace="http://schemas.microsoft.com/sharepoint/v3"/>
    <xsd:import namespace="6901ae57-ae59-4c6b-a541-a571b5157804"/>
    <xsd:import namespace="f253dd5b-24f4-48a6-b42f-116c8162ef8c"/>
    <xsd:import namespace="df04f465-902d-421f-b65b-8ca9832a74ef"/>
    <xsd:import namespace="a4466c85-823a-454c-8484-5d05b5ad2c93"/>
    <xsd:element name="properties">
      <xsd:complexType>
        <xsd:sequence>
          <xsd:element name="documentManagement">
            <xsd:complexType>
              <xsd:all>
                <xsd:element ref="ns2:dep" minOccurs="0"/>
                <xsd:element ref="ns2:ide" minOccurs="0"/>
                <xsd:element ref="ns2:oldid" minOccurs="0"/>
                <xsd:element ref="ns3:_dlc_DocId" minOccurs="0"/>
                <xsd:element ref="ns3:_dlc_DocIdUrl" minOccurs="0"/>
                <xsd:element ref="ns3:_dlc_DocIdPersistId" minOccurs="0"/>
                <xsd:element ref="ns4:Comment" minOccurs="0"/>
                <xsd:element ref="ns2:_x0421__x0441__x044b__x043b__x043a__x0438__x0020__x043d__x0430__x0020__x0434__x0440__x0443__x0433__x0438__x0435__x0020__x0441__x0438__x0441__x0442__x0435__x043c__x044b_" minOccurs="0"/>
                <xsd:element ref="ns1:AverageRating" minOccurs="0"/>
                <xsd:element ref="ns1:RatingCount" minOccurs="0"/>
                <xsd:element ref="ns2:_x041f__x043e__x043f__x0443__x043b__x044f__x0440__x043d__x044b__x0439_" minOccurs="0"/>
                <xsd:element ref="ns5:TaxCatchAll" minOccurs="0"/>
                <xsd:element ref="ns4:_x0412__x0435__x0440__x0441__x0438__x044f__x0020__x0028__x0434__x043e__x043a__x002e__x0029_" minOccurs="0"/>
                <xsd:element ref="ns2:regdate" minOccurs="0"/>
                <xsd:element ref="ns2:_x0434__x043e__x043b__x0436__x043d__x043e__x0441__x0442__x044c_" minOccurs="0"/>
                <xsd:element ref="ns2:dev" minOccurs="0"/>
                <xsd:element ref="ns2:_x0421__x0432__x043e__x0439__x0441__x0442__x0432__x0430__x0020__x0421__x041c__x041a_" minOccurs="0"/>
                <xsd:element ref="ns2:_x0421__x0442__x0430__x0442__x0443__x0441_" minOccurs="0"/>
                <xsd:element ref="ns2:doctype" minOccurs="0"/>
                <xsd:element ref="ns2:ha263211486a435f9731ee7d086d8fe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6" nillable="true" ma:displayName="Оценка (0-5)" ma:decimals="2" ma:description="Среднее значение всех отправленных оценок" ma:internalName="AverageRating" ma:readOnly="true">
      <xsd:simpleType>
        <xsd:restriction base="dms:Number"/>
      </xsd:simpleType>
    </xsd:element>
    <xsd:element name="RatingCount" ma:index="17" nillable="true" ma:displayName="Число оценок" ma:decimals="0" ma:description="Число отправленных оценок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1ae57-ae59-4c6b-a541-a571b5157804" elementFormDefault="qualified">
    <xsd:import namespace="http://schemas.microsoft.com/office/2006/documentManagement/types"/>
    <xsd:import namespace="http://schemas.microsoft.com/office/infopath/2007/PartnerControls"/>
    <xsd:element name="dep" ma:index="2" nillable="true" ma:displayName="Подразделение_" ma:internalName="dep">
      <xsd:simpleType>
        <xsd:restriction base="dms:Text">
          <xsd:maxLength value="255"/>
        </xsd:restriction>
      </xsd:simpleType>
    </xsd:element>
    <xsd:element name="ide" ma:index="3" nillable="true" ma:displayName="Идентификатор_" ma:internalName="ide">
      <xsd:simpleType>
        <xsd:restriction base="dms:Text">
          <xsd:maxLength value="255"/>
        </xsd:restriction>
      </xsd:simpleType>
    </xsd:element>
    <xsd:element name="oldid" ma:index="4" nillable="true" ma:displayName="Старый идентификатор_" ma:internalName="oldid">
      <xsd:simpleType>
        <xsd:restriction base="dms:Text">
          <xsd:maxLength value="255"/>
        </xsd:restriction>
      </xsd:simpleType>
    </xsd:element>
    <xsd:element name="_x0421__x0441__x044b__x043b__x043a__x0438__x0020__x043d__x0430__x0020__x0434__x0440__x0443__x0433__x0438__x0435__x0020__x0441__x0438__x0441__x0442__x0435__x043c__x044b_" ma:index="15" nillable="true" ma:displayName="Ссылки на другие системы" ma:format="Hyperlink" ma:internalName="_x0421__x0441__x044b__x043b__x043a__x0438__x0020__x043d__x0430__x0020__x0434__x0440__x0443__x0433__x0438__x0435__x0020__x0441__x0438__x0441__x0442__x0435__x043c__x044b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041f__x043e__x043f__x0443__x043b__x044f__x0440__x043d__x044b__x0439_" ma:index="18" nillable="true" ma:displayName="Популярный_" ma:internalName="_x041f__x043e__x043f__x0443__x043b__x044f__x0440__x043d__x044b__x0439_" ma:percentage="FALSE">
      <xsd:simpleType>
        <xsd:restriction base="dms:Number"/>
      </xsd:simpleType>
    </xsd:element>
    <xsd:element name="regdate" ma:index="21" nillable="true" ma:displayName="Дата регистрации" ma:description="Дата регистрации документа" ma:format="DateOnly" ma:internalName="regdate">
      <xsd:simpleType>
        <xsd:restriction base="dms:DateTime"/>
      </xsd:simpleType>
    </xsd:element>
    <xsd:element name="_x0434__x043e__x043b__x0436__x043d__x043e__x0441__x0442__x044c_" ma:index="22" nillable="true" ma:displayName="Должность" ma:internalName="_x0434__x043e__x043b__x0436__x043d__x043e__x0441__x0442__x044c_">
      <xsd:simpleType>
        <xsd:restriction base="dms:Text">
          <xsd:maxLength value="255"/>
        </xsd:restriction>
      </xsd:simpleType>
    </xsd:element>
    <xsd:element name="dev" ma:index="23" nillable="true" ma:displayName="Разработчик" ma:description="Разработчик документа" ma:list="UserInfo" ma:SharePointGroup="0" ma:internalName="dev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0421__x0432__x043e__x0439__x0441__x0442__x0432__x0430__x0020__x0421__x041c__x041a_" ma:index="24" nillable="true" ma:displayName="Свойства СМК" ma:internalName="_x0421__x0432__x043e__x0439__x0441__x0442__x0432__x0430__x0020__x0421__x041c__x041a_">
      <xsd:simpleType>
        <xsd:restriction base="dms:Note">
          <xsd:maxLength value="255"/>
        </xsd:restriction>
      </xsd:simpleType>
    </xsd:element>
    <xsd:element name="_x0421__x0442__x0430__x0442__x0443__x0441_" ma:index="25" nillable="true" ma:displayName="Статус" ma:default="Зарегистрировано" ma:format="Dropdown" ma:internalName="_x0421__x0442__x0430__x0442__x0443__x0441_">
      <xsd:simpleType>
        <xsd:restriction base="dms:Choice">
          <xsd:enumeration value="Зарегистрировано"/>
          <xsd:enumeration value="На доработке"/>
          <xsd:enumeration value="Архив"/>
        </xsd:restriction>
      </xsd:simpleType>
    </xsd:element>
    <xsd:element name="doctype" ma:index="26" nillable="true" ma:displayName="Тип документа" ma:default="Регламент" ma:description="Тип документа" ma:format="Dropdown" ma:internalName="doctype">
      <xsd:simpleType>
        <xsd:restriction base="dms:Choice">
          <xsd:enumeration value="Регламент"/>
          <xsd:enumeration value="Форма"/>
          <xsd:enumeration value="Процедура"/>
          <xsd:enumeration value="Журнал"/>
          <xsd:enumeration value="Инструкция"/>
          <xsd:enumeration value="Политика"/>
          <xsd:enumeration value="Схема"/>
          <xsd:enumeration value="Техническое"/>
        </xsd:restriction>
      </xsd:simpleType>
    </xsd:element>
    <xsd:element name="ha263211486a435f9731ee7d086d8fe6" ma:index="28" nillable="true" ma:taxonomy="true" ma:internalName="ha263211486a435f9731ee7d086d8fe6" ma:taxonomyFieldName="keywords" ma:displayName="Ключевые слова" ma:default="" ma:fieldId="{1a263211-486a-435f-9731-ee7d086d8fe6}" ma:sspId="a5d60c24-f804-451f-9e6b-902806b498be" ma:termSetId="5b1821d2-cf99-4429-b9fe-95cb2b5bcdbd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53dd5b-24f4-48a6-b42f-116c8162ef8c" elementFormDefault="qualified">
    <xsd:import namespace="http://schemas.microsoft.com/office/2006/documentManagement/types"/>
    <xsd:import namespace="http://schemas.microsoft.com/office/infopath/2007/PartnerControls"/>
    <xsd:element name="_dlc_DocId" ma:index="7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8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04f465-902d-421f-b65b-8ca9832a74ef" elementFormDefault="qualified">
    <xsd:import namespace="http://schemas.microsoft.com/office/2006/documentManagement/types"/>
    <xsd:import namespace="http://schemas.microsoft.com/office/infopath/2007/PartnerControls"/>
    <xsd:element name="Comment" ma:index="14" nillable="true" ma:displayName="Комментарий" ma:description="Комментарий к последнему изменению" ma:internalName="Comment">
      <xsd:simpleType>
        <xsd:restriction base="dms:Note">
          <xsd:maxLength value="255"/>
        </xsd:restriction>
      </xsd:simpleType>
    </xsd:element>
    <xsd:element name="_x0412__x0435__x0440__x0441__x0438__x044f__x0020__x0028__x0434__x043e__x043a__x002e__x0029_" ma:index="20" nillable="true" ma:displayName="Версия (док.)" ma:description="Версия документа" ma:internalName="_x0412__x0435__x0440__x0441__x0438__x044f__x0020__x0028__x0434__x043e__x043a__x002e__x0029_0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466c85-823a-454c-8484-5d05b5ad2c9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c435557-47c1-468f-ae0c-baa545e0ca19}" ma:internalName="TaxCatchAll" ma:showField="CatchAllData" ma:web="a4466c85-823a-454c-8484-5d05b5ad2c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>
  <documentManagement>
    <_dlc_DocId xmlns="f253dd5b-24f4-48a6-b42f-116c8162ef8c">YZ2QM2MRYP5R-642-351</_dlc_DocId>
    <_dlc_DocIdUrl xmlns="f253dd5b-24f4-48a6-b42f-116c8162ef8c">
      <Url>https://portal.otr.ru/Standards/_layouts/DocIdRedir.aspx?ID=YZ2QM2MRYP5R-642-351</Url>
      <Description>YZ2QM2MRYP5R-642-351</Description>
    </_dlc_DocIdUrl>
    <_x0421__x0441__x044b__x043b__x043a__x0438__x0020__x043d__x0430__x0020__x0434__x0440__x0443__x0433__x0438__x0435__x0020__x0441__x0438__x0441__x0442__x0435__x043c__x044b_ xmlns="6901ae57-ae59-4c6b-a541-a571b5157804">
      <Url xsi:nil="true"/>
      <Description xsi:nil="true"/>
    </_x0421__x0441__x044b__x043b__x043a__x0438__x0020__x043d__x0430__x0020__x0434__x0440__x0443__x0433__x0438__x0435__x0020__x0441__x0438__x0441__x0442__x0435__x043c__x044b_>
    <dev xmlns="6901ae57-ae59-4c6b-a541-a571b5157804">
      <UserInfo>
        <DisplayName/>
        <AccountId xsi:nil="true"/>
        <AccountType/>
      </UserInfo>
    </dev>
    <_x0421__x0432__x043e__x0439__x0441__x0442__x0432__x0430__x0020__x0421__x041c__x041a_ xmlns="6901ae57-ae59-4c6b-a541-a571b5157804" xsi:nil="true"/>
    <_x0421__x0442__x0430__x0442__x0443__x0441_ xmlns="6901ae57-ae59-4c6b-a541-a571b5157804">Зарегистрировано</_x0421__x0442__x0430__x0442__x0443__x0441_>
    <oldid xmlns="6901ae57-ae59-4c6b-a541-a571b5157804" xsi:nil="true"/>
    <_x0412__x0435__x0440__x0441__x0438__x044f__x0020__x0028__x0434__x043e__x043a__x002e__x0029_ xmlns="df04f465-902d-421f-b65b-8ca9832a74ef" xsi:nil="true"/>
    <doctype xmlns="6901ae57-ae59-4c6b-a541-a571b5157804">Регламент</doctype>
    <dep xmlns="6901ae57-ae59-4c6b-a541-a571b5157804" xsi:nil="true"/>
    <regdate xmlns="6901ae57-ae59-4c6b-a541-a571b5157804" xsi:nil="true"/>
    <TaxCatchAll xmlns="a4466c85-823a-454c-8484-5d05b5ad2c93"/>
    <ha263211486a435f9731ee7d086d8fe6 xmlns="6901ae57-ae59-4c6b-a541-a571b5157804">
      <Terms xmlns="http://schemas.microsoft.com/office/infopath/2007/PartnerControls"/>
    </ha263211486a435f9731ee7d086d8fe6>
    <_x0434__x043e__x043b__x0436__x043d__x043e__x0441__x0442__x044c_ xmlns="6901ae57-ae59-4c6b-a541-a571b5157804" xsi:nil="true"/>
    <ide xmlns="6901ae57-ae59-4c6b-a541-a571b5157804" xsi:nil="true"/>
    <Comment xmlns="df04f465-902d-421f-b65b-8ca9832a74ef" xsi:nil="true"/>
    <_x041f__x043e__x043f__x0443__x043b__x044f__x0440__x043d__x044b__x0439_ xmlns="6901ae57-ae59-4c6b-a541-a571b5157804" xsi:nil="true"/>
  </documentManagement>
</p:properties>
</file>

<file path=customXml/item5.xml><?xml version="1.0" encoding="utf-8"?>
<LongProperties xmlns="http://schemas.microsoft.com/office/2006/metadata/longProperties">
  <LongProp xmlns="" name="_x0421__x0441__x044b__x043b__x043a__x0438__x0020__x043d__x0430__x0020__x0434__x0440__x0443__x0433__x0438__x0435__x0020__x0441__x0438__x0441__x0442__x0435__x043c__x044b_"><![CDATA[https://portal.otr.ru/Standards/Document%20Library/Разработка%20документов,,%20обучение/Стилевые%20шаблоны/Ф-СМК-83-10-(Шаблон%20презентации).ppt, https://portal.otr.ru/Standards/Document%20Library/Разработка%20и%20оформление%20электронных%20документов/Стилевые%20шаблоны/Ф-СМК-83-10-(Шаблон%20презентации).ppt]]></LongProp>
  <LongProp xmlns="" name="Ссылки на другие системы"><![CDATA[https://portal.otr.ru/Standards/Document%20Library/Разработка%20документов,,%20обучение/Стилевые%20шаблоны/Ф-СМК-83-10-(Шаблон%20презентации).ppt, https://portal.otr.ru/Standards/Document%20Library/Разработка%20и%20оформление%20электронных%20документов/Стилевые%20шаблоны/Ф-СМК-83-10-(Шаблон%20презентации).ppt]]></LongProp>
</LongProperties>
</file>

<file path=customXml/itemProps1.xml><?xml version="1.0" encoding="utf-8"?>
<ds:datastoreItem xmlns:ds="http://schemas.openxmlformats.org/officeDocument/2006/customXml" ds:itemID="{2183D147-AF7A-491B-A803-A4A1BC2195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3BC0F6-5EFD-4B67-8101-905FD34219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01ae57-ae59-4c6b-a541-a571b5157804"/>
    <ds:schemaRef ds:uri="f253dd5b-24f4-48a6-b42f-116c8162ef8c"/>
    <ds:schemaRef ds:uri="df04f465-902d-421f-b65b-8ca9832a74ef"/>
    <ds:schemaRef ds:uri="a4466c85-823a-454c-8484-5d05b5ad2c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91E342-CC69-461B-8D55-5D3346BAD32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F05EDBF-7FCB-4444-BC74-D18CFE85AE51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253dd5b-24f4-48a6-b42f-116c8162ef8c"/>
    <ds:schemaRef ds:uri="a4466c85-823a-454c-8484-5d05b5ad2c93"/>
    <ds:schemaRef ds:uri="http://schemas.microsoft.com/sharepoint/v3"/>
    <ds:schemaRef ds:uri="http://schemas.openxmlformats.org/package/2006/metadata/core-properties"/>
    <ds:schemaRef ds:uri="df04f465-902d-421f-b65b-8ca9832a74ef"/>
    <ds:schemaRef ds:uri="6901ae57-ae59-4c6b-a541-a571b5157804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7783F1DE-45B1-4036-B934-CE7144B34647}">
  <ds:schemaRefs>
    <ds:schemaRef ds:uri="http://schemas.microsoft.com/office/2006/metadata/longProperties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2268</TotalTime>
  <Words>1195</Words>
  <Application>Microsoft Office PowerPoint</Application>
  <PresentationFormat>Экран (4:3)</PresentationFormat>
  <Paragraphs>157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шаблон</vt:lpstr>
      <vt:lpstr>Информация для студентов учебных заведений.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Компания, информация, услуги, признание</dc:title>
  <dc:creator>maykova.nataliya</dc:creator>
  <cp:lastModifiedBy>user</cp:lastModifiedBy>
  <cp:revision>378</cp:revision>
  <cp:lastPrinted>2020-02-18T08:56:55Z</cp:lastPrinted>
  <dcterms:created xsi:type="dcterms:W3CDTF">2015-09-15T09:02:54Z</dcterms:created>
  <dcterms:modified xsi:type="dcterms:W3CDTF">2020-02-26T11:06:46Z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/>
  </property>
  <property fmtid="{D5CDD505-2E9C-101B-9397-08002B2CF9AE}" pid="4" name="Status">
    <vt:lpwstr/>
  </property>
  <property fmtid="{D5CDD505-2E9C-101B-9397-08002B2CF9AE}" pid="5" name="_dlc_DocId">
    <vt:lpwstr>YZ2QM2MRYP5R-642-351</vt:lpwstr>
  </property>
  <property fmtid="{D5CDD505-2E9C-101B-9397-08002B2CF9AE}" pid="6" name="_dlc_DocIdItemGuid">
    <vt:lpwstr>eec10a94-e45b-45f2-8bd8-7e8fdceefecf</vt:lpwstr>
  </property>
  <property fmtid="{D5CDD505-2E9C-101B-9397-08002B2CF9AE}" pid="7" name="_dlc_DocIdUrl">
    <vt:lpwstr>https://portal.otr.ru/Standards/_layouts/DocIdRedir.aspx?ID=YZ2QM2MRYP5R-642-351, YZ2QM2MRYP5R-642-351</vt:lpwstr>
  </property>
  <property fmtid="{D5CDD505-2E9C-101B-9397-08002B2CF9AE}" pid="8" name="Order">
    <vt:lpwstr>35100.0000000000</vt:lpwstr>
  </property>
  <property fmtid="{D5CDD505-2E9C-101B-9397-08002B2CF9AE}" pid="9" name="display_urn:schemas-microsoft-com:office:office#dev">
    <vt:lpwstr>Ляпина Оксана Александровна</vt:lpwstr>
  </property>
  <property fmtid="{D5CDD505-2E9C-101B-9397-08002B2CF9AE}" pid="10" name="ContentTypeId">
    <vt:lpwstr>0x010100372B93A3D3421043A07970709553E91B</vt:lpwstr>
  </property>
</Properties>
</file>